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29A3B2-A8C6-423F-8303-67056EA6A0C0}"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29A3B2-A8C6-423F-8303-67056EA6A0C0}"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9A3B2-A8C6-423F-8303-67056EA6A0C0}"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9A3B2-A8C6-423F-8303-67056EA6A0C0}"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9A3B2-A8C6-423F-8303-67056EA6A0C0}"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9A3B2-A8C6-423F-8303-67056EA6A0C0}"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9A3B2-A8C6-423F-8303-67056EA6A0C0}" type="datetimeFigureOut">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B330E-F3AA-46C3-B410-9CF888B9D1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57800" y="0"/>
            <a:ext cx="3657600" cy="6705600"/>
          </a:xfrm>
        </p:spPr>
        <p:txBody>
          <a:bodyPr>
            <a:normAutofit/>
          </a:bodyPr>
          <a:lstStyle/>
          <a:p>
            <a:r>
              <a:rPr lang="en-US" sz="4000" dirty="0" smtClean="0">
                <a:solidFill>
                  <a:schemeClr val="bg1"/>
                </a:solidFill>
              </a:rPr>
              <a:t>Functional Art?</a:t>
            </a:r>
          </a:p>
          <a:p>
            <a:r>
              <a:rPr lang="en-US" sz="4000" dirty="0" smtClean="0">
                <a:solidFill>
                  <a:schemeClr val="bg1"/>
                </a:solidFill>
              </a:rPr>
              <a:t>Yes we can!</a:t>
            </a:r>
          </a:p>
          <a:p>
            <a:endParaRPr lang="en-US" sz="4000" dirty="0">
              <a:solidFill>
                <a:schemeClr val="bg1"/>
              </a:solidFill>
            </a:endParaRPr>
          </a:p>
        </p:txBody>
      </p:sp>
      <p:pic>
        <p:nvPicPr>
          <p:cNvPr id="11266" name="Picture 2" descr="http://www.crestock.com/uploads/blog/2008/propagandaposters/us_propaganda-21.jpg"/>
          <p:cNvPicPr>
            <a:picLocks noChangeAspect="1" noChangeArrowheads="1"/>
          </p:cNvPicPr>
          <p:nvPr/>
        </p:nvPicPr>
        <p:blipFill>
          <a:blip r:embed="rId2" cstate="print"/>
          <a:srcRect/>
          <a:stretch>
            <a:fillRect/>
          </a:stretch>
        </p:blipFill>
        <p:spPr bwMode="auto">
          <a:xfrm>
            <a:off x="0" y="-1"/>
            <a:ext cx="5257800" cy="68819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1.bp.blogspot.com/_am04D_KBAWw/TQAuyHgk1YI/AAAAAAAADX4/nWAsgTu0xT0/s320/santa-enjoys-a-coke.jpg"/>
          <p:cNvPicPr>
            <a:picLocks noChangeAspect="1" noChangeArrowheads="1"/>
          </p:cNvPicPr>
          <p:nvPr/>
        </p:nvPicPr>
        <p:blipFill>
          <a:blip r:embed="rId2" cstate="print"/>
          <a:srcRect/>
          <a:stretch>
            <a:fillRect/>
          </a:stretch>
        </p:blipFill>
        <p:spPr bwMode="auto">
          <a:xfrm>
            <a:off x="228600" y="914400"/>
            <a:ext cx="3276600" cy="5761057"/>
          </a:xfrm>
          <a:prstGeom prst="rect">
            <a:avLst/>
          </a:prstGeom>
          <a:noFill/>
        </p:spPr>
      </p:pic>
      <p:sp>
        <p:nvSpPr>
          <p:cNvPr id="2" name="Title 1"/>
          <p:cNvSpPr>
            <a:spLocks noGrp="1"/>
          </p:cNvSpPr>
          <p:nvPr>
            <p:ph type="title"/>
          </p:nvPr>
        </p:nvSpPr>
        <p:spPr>
          <a:xfrm>
            <a:off x="381000" y="0"/>
            <a:ext cx="8229600" cy="1143000"/>
          </a:xfrm>
        </p:spPr>
        <p:txBody>
          <a:bodyPr>
            <a:normAutofit fontScale="90000"/>
          </a:bodyPr>
          <a:lstStyle/>
          <a:p>
            <a:r>
              <a:rPr lang="en-US" dirty="0" smtClean="0">
                <a:solidFill>
                  <a:schemeClr val="bg1"/>
                </a:solidFill>
              </a:rPr>
              <a:t>Has the target audience of this ad changed compared to current day?</a:t>
            </a:r>
            <a:endParaRPr lang="en-US" dirty="0">
              <a:solidFill>
                <a:schemeClr val="bg1"/>
              </a:solidFill>
            </a:endParaRPr>
          </a:p>
        </p:txBody>
      </p:sp>
      <p:sp>
        <p:nvSpPr>
          <p:cNvPr id="3" name="Content Placeholder 2"/>
          <p:cNvSpPr>
            <a:spLocks noGrp="1"/>
          </p:cNvSpPr>
          <p:nvPr>
            <p:ph idx="1"/>
          </p:nvPr>
        </p:nvSpPr>
        <p:spPr>
          <a:xfrm>
            <a:off x="1905000" y="6172200"/>
            <a:ext cx="6781800" cy="533400"/>
          </a:xfrm>
        </p:spPr>
        <p:txBody>
          <a:bodyPr>
            <a:normAutofit lnSpcReduction="10000"/>
          </a:bodyPr>
          <a:lstStyle/>
          <a:p>
            <a:pPr algn="r">
              <a:buNone/>
            </a:pPr>
            <a:r>
              <a:rPr lang="en-US" dirty="0" smtClean="0">
                <a:solidFill>
                  <a:schemeClr val="bg1"/>
                </a:solidFill>
              </a:rPr>
              <a:t>1930’s vs. Current Day</a:t>
            </a:r>
            <a:endParaRPr lang="en-US" dirty="0">
              <a:solidFill>
                <a:schemeClr val="bg1"/>
              </a:solidFill>
            </a:endParaRPr>
          </a:p>
        </p:txBody>
      </p:sp>
      <p:pic>
        <p:nvPicPr>
          <p:cNvPr id="22532" name="Picture 4" descr="http://tweeting.com/wp-content/uploads/2012/02/Coca-Cola-Polar-Bears.jpg"/>
          <p:cNvPicPr>
            <a:picLocks noChangeAspect="1" noChangeArrowheads="1"/>
          </p:cNvPicPr>
          <p:nvPr/>
        </p:nvPicPr>
        <p:blipFill>
          <a:blip r:embed="rId3" cstate="print"/>
          <a:srcRect/>
          <a:stretch>
            <a:fillRect/>
          </a:stretch>
        </p:blipFill>
        <p:spPr bwMode="auto">
          <a:xfrm>
            <a:off x="3657600" y="1143000"/>
            <a:ext cx="5029200" cy="5029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drinks Coke today?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Who is coke’s target audience and why?</a:t>
            </a:r>
          </a:p>
          <a:p>
            <a:endParaRPr lang="en-US" dirty="0">
              <a:solidFill>
                <a:schemeClr val="bg1"/>
              </a:solidFill>
            </a:endParaRPr>
          </a:p>
          <a:p>
            <a:r>
              <a:rPr lang="en-US" dirty="0" smtClean="0">
                <a:solidFill>
                  <a:schemeClr val="bg1"/>
                </a:solidFill>
              </a:rPr>
              <a:t>Men or Women?</a:t>
            </a:r>
            <a:endParaRPr lang="en-US" dirty="0">
              <a:solidFill>
                <a:schemeClr val="bg1"/>
              </a:solidFill>
            </a:endParaRPr>
          </a:p>
        </p:txBody>
      </p:sp>
      <p:pic>
        <p:nvPicPr>
          <p:cNvPr id="23554" name="Picture 2" descr="http://images1.fanpop.com/images/photos/2000000/Coca-Cola-Summer-coke-2083353-859-1200.jpg"/>
          <p:cNvPicPr>
            <a:picLocks noChangeAspect="1" noChangeArrowheads="1"/>
          </p:cNvPicPr>
          <p:nvPr/>
        </p:nvPicPr>
        <p:blipFill>
          <a:blip r:embed="rId2" cstate="print"/>
          <a:srcRect/>
          <a:stretch>
            <a:fillRect/>
          </a:stretch>
        </p:blipFill>
        <p:spPr bwMode="auto">
          <a:xfrm>
            <a:off x="5791200" y="2174970"/>
            <a:ext cx="3352800" cy="4683030"/>
          </a:xfrm>
          <a:prstGeom prst="rect">
            <a:avLst/>
          </a:prstGeom>
          <a:noFill/>
        </p:spPr>
      </p:pic>
      <p:pic>
        <p:nvPicPr>
          <p:cNvPr id="23556" name="Picture 4" descr="http://mashable.com/wp-content/uploads/2012/09/coca_cola_50mil1.jpg"/>
          <p:cNvPicPr>
            <a:picLocks noChangeAspect="1" noChangeArrowheads="1"/>
          </p:cNvPicPr>
          <p:nvPr/>
        </p:nvPicPr>
        <p:blipFill>
          <a:blip r:embed="rId3" cstate="print"/>
          <a:srcRect/>
          <a:stretch>
            <a:fillRect/>
          </a:stretch>
        </p:blipFill>
        <p:spPr bwMode="auto">
          <a:xfrm>
            <a:off x="0" y="3286125"/>
            <a:ext cx="5715000" cy="3571875"/>
          </a:xfrm>
          <a:prstGeom prst="rect">
            <a:avLst/>
          </a:prstGeom>
          <a:noFill/>
        </p:spPr>
      </p:pic>
      <p:pic>
        <p:nvPicPr>
          <p:cNvPr id="23558" name="Picture 6" descr="http://blog.corporatelogos.ws/wp-content/uploads/2009/04/coke-1.jpg"/>
          <p:cNvPicPr>
            <a:picLocks noChangeAspect="1" noChangeArrowheads="1"/>
          </p:cNvPicPr>
          <p:nvPr/>
        </p:nvPicPr>
        <p:blipFill>
          <a:blip r:embed="rId4" cstate="print"/>
          <a:srcRect/>
          <a:stretch>
            <a:fillRect/>
          </a:stretch>
        </p:blipFill>
        <p:spPr bwMode="auto">
          <a:xfrm>
            <a:off x="533400" y="457200"/>
            <a:ext cx="8387442" cy="626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wipe(down)">
                                      <p:cBhvr>
                                        <p:cTn id="13" dur="580">
                                          <p:stCondLst>
                                            <p:cond delay="0"/>
                                          </p:stCondLst>
                                        </p:cTn>
                                        <p:tgtEl>
                                          <p:spTgt spid="23556"/>
                                        </p:tgtEl>
                                      </p:cBhvr>
                                    </p:animEffect>
                                    <p:anim calcmode="lin" valueType="num">
                                      <p:cBhvr>
                                        <p:cTn id="14" dur="1822" tmFilter="0,0; 0.14,0.36; 0.43,0.73; 0.71,0.91; 1.0,1.0">
                                          <p:stCondLst>
                                            <p:cond delay="0"/>
                                          </p:stCondLst>
                                        </p:cTn>
                                        <p:tgtEl>
                                          <p:spTgt spid="2355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355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355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355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3556"/>
                                        </p:tgtEl>
                                        <p:attrNameLst>
                                          <p:attrName>ppt_y</p:attrName>
                                        </p:attrNameLst>
                                      </p:cBhvr>
                                      <p:tavLst>
                                        <p:tav tm="0" fmla="#ppt_y-sin(pi*$)/81">
                                          <p:val>
                                            <p:fltVal val="0"/>
                                          </p:val>
                                        </p:tav>
                                        <p:tav tm="100000">
                                          <p:val>
                                            <p:fltVal val="1"/>
                                          </p:val>
                                        </p:tav>
                                      </p:tavLst>
                                    </p:anim>
                                    <p:animScale>
                                      <p:cBhvr>
                                        <p:cTn id="19" dur="26">
                                          <p:stCondLst>
                                            <p:cond delay="650"/>
                                          </p:stCondLst>
                                        </p:cTn>
                                        <p:tgtEl>
                                          <p:spTgt spid="23556"/>
                                        </p:tgtEl>
                                      </p:cBhvr>
                                      <p:to x="100000" y="60000"/>
                                    </p:animScale>
                                    <p:animScale>
                                      <p:cBhvr>
                                        <p:cTn id="20" dur="166" decel="50000">
                                          <p:stCondLst>
                                            <p:cond delay="676"/>
                                          </p:stCondLst>
                                        </p:cTn>
                                        <p:tgtEl>
                                          <p:spTgt spid="23556"/>
                                        </p:tgtEl>
                                      </p:cBhvr>
                                      <p:to x="100000" y="100000"/>
                                    </p:animScale>
                                    <p:animScale>
                                      <p:cBhvr>
                                        <p:cTn id="21" dur="26">
                                          <p:stCondLst>
                                            <p:cond delay="1312"/>
                                          </p:stCondLst>
                                        </p:cTn>
                                        <p:tgtEl>
                                          <p:spTgt spid="23556"/>
                                        </p:tgtEl>
                                      </p:cBhvr>
                                      <p:to x="100000" y="80000"/>
                                    </p:animScale>
                                    <p:animScale>
                                      <p:cBhvr>
                                        <p:cTn id="22" dur="166" decel="50000">
                                          <p:stCondLst>
                                            <p:cond delay="1338"/>
                                          </p:stCondLst>
                                        </p:cTn>
                                        <p:tgtEl>
                                          <p:spTgt spid="23556"/>
                                        </p:tgtEl>
                                      </p:cBhvr>
                                      <p:to x="100000" y="100000"/>
                                    </p:animScale>
                                    <p:animScale>
                                      <p:cBhvr>
                                        <p:cTn id="23" dur="26">
                                          <p:stCondLst>
                                            <p:cond delay="1642"/>
                                          </p:stCondLst>
                                        </p:cTn>
                                        <p:tgtEl>
                                          <p:spTgt spid="23556"/>
                                        </p:tgtEl>
                                      </p:cBhvr>
                                      <p:to x="100000" y="90000"/>
                                    </p:animScale>
                                    <p:animScale>
                                      <p:cBhvr>
                                        <p:cTn id="24" dur="166" decel="50000">
                                          <p:stCondLst>
                                            <p:cond delay="1668"/>
                                          </p:stCondLst>
                                        </p:cTn>
                                        <p:tgtEl>
                                          <p:spTgt spid="23556"/>
                                        </p:tgtEl>
                                      </p:cBhvr>
                                      <p:to x="100000" y="100000"/>
                                    </p:animScale>
                                    <p:animScale>
                                      <p:cBhvr>
                                        <p:cTn id="25" dur="26">
                                          <p:stCondLst>
                                            <p:cond delay="1808"/>
                                          </p:stCondLst>
                                        </p:cTn>
                                        <p:tgtEl>
                                          <p:spTgt spid="23556"/>
                                        </p:tgtEl>
                                      </p:cBhvr>
                                      <p:to x="100000" y="95000"/>
                                    </p:animScale>
                                    <p:animScale>
                                      <p:cBhvr>
                                        <p:cTn id="26" dur="166" decel="50000">
                                          <p:stCondLst>
                                            <p:cond delay="1834"/>
                                          </p:stCondLst>
                                        </p:cTn>
                                        <p:tgtEl>
                                          <p:spTgt spid="2355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23558"/>
                                        </p:tgtEl>
                                        <p:attrNameLst>
                                          <p:attrName>style.visibility</p:attrName>
                                        </p:attrNameLst>
                                      </p:cBhvr>
                                      <p:to>
                                        <p:strVal val="visible"/>
                                      </p:to>
                                    </p:set>
                                    <p:animEffect transition="in" filter="fade">
                                      <p:cBhvr>
                                        <p:cTn id="31" dur="2000"/>
                                        <p:tgtEl>
                                          <p:spTgt spid="23558"/>
                                        </p:tgtEl>
                                      </p:cBhvr>
                                    </p:animEffect>
                                    <p:anim calcmode="lin" valueType="num">
                                      <p:cBhvr>
                                        <p:cTn id="32" dur="2000" fill="hold"/>
                                        <p:tgtEl>
                                          <p:spTgt spid="23558"/>
                                        </p:tgtEl>
                                        <p:attrNameLst>
                                          <p:attrName>style.rotation</p:attrName>
                                        </p:attrNameLst>
                                      </p:cBhvr>
                                      <p:tavLst>
                                        <p:tav tm="0">
                                          <p:val>
                                            <p:fltVal val="720"/>
                                          </p:val>
                                        </p:tav>
                                        <p:tav tm="100000">
                                          <p:val>
                                            <p:fltVal val="0"/>
                                          </p:val>
                                        </p:tav>
                                      </p:tavLst>
                                    </p:anim>
                                    <p:anim calcmode="lin" valueType="num">
                                      <p:cBhvr>
                                        <p:cTn id="33" dur="2000" fill="hold"/>
                                        <p:tgtEl>
                                          <p:spTgt spid="23558"/>
                                        </p:tgtEl>
                                        <p:attrNameLst>
                                          <p:attrName>ppt_h</p:attrName>
                                        </p:attrNameLst>
                                      </p:cBhvr>
                                      <p:tavLst>
                                        <p:tav tm="0">
                                          <p:val>
                                            <p:fltVal val="0"/>
                                          </p:val>
                                        </p:tav>
                                        <p:tav tm="100000">
                                          <p:val>
                                            <p:strVal val="#ppt_h"/>
                                          </p:val>
                                        </p:tav>
                                      </p:tavLst>
                                    </p:anim>
                                    <p:anim calcmode="lin" valueType="num">
                                      <p:cBhvr>
                                        <p:cTn id="34" dur="2000" fill="hold"/>
                                        <p:tgtEl>
                                          <p:spTgt spid="2355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Who drinks Diet Coke?</a:t>
            </a:r>
            <a:endParaRPr lang="en-US" dirty="0">
              <a:solidFill>
                <a:schemeClr val="bg1"/>
              </a:solidFill>
            </a:endParaRPr>
          </a:p>
        </p:txBody>
      </p:sp>
      <p:sp>
        <p:nvSpPr>
          <p:cNvPr id="3" name="Content Placeholder 2"/>
          <p:cNvSpPr>
            <a:spLocks noGrp="1"/>
          </p:cNvSpPr>
          <p:nvPr>
            <p:ph idx="1"/>
          </p:nvPr>
        </p:nvSpPr>
        <p:spPr>
          <a:xfrm>
            <a:off x="457200" y="1219200"/>
            <a:ext cx="8229600" cy="838201"/>
          </a:xfrm>
        </p:spPr>
        <p:txBody>
          <a:bodyPr/>
          <a:lstStyle/>
          <a:p>
            <a:pPr>
              <a:buNone/>
            </a:pPr>
            <a:r>
              <a:rPr lang="en-US" dirty="0" smtClean="0">
                <a:solidFill>
                  <a:schemeClr val="bg1"/>
                </a:solidFill>
              </a:rPr>
              <a:t>What age are they appealing to?</a:t>
            </a:r>
            <a:endParaRPr lang="en-US" dirty="0">
              <a:solidFill>
                <a:schemeClr val="bg1"/>
              </a:solidFill>
            </a:endParaRPr>
          </a:p>
        </p:txBody>
      </p:sp>
      <p:pic>
        <p:nvPicPr>
          <p:cNvPr id="24578" name="Picture 2" descr="http://i.huffpost.com/gen/463464/NEW-DIET-COKE-CANS.jpg"/>
          <p:cNvPicPr>
            <a:picLocks noChangeAspect="1" noChangeArrowheads="1"/>
          </p:cNvPicPr>
          <p:nvPr/>
        </p:nvPicPr>
        <p:blipFill>
          <a:blip r:embed="rId2" cstate="print"/>
          <a:srcRect/>
          <a:stretch>
            <a:fillRect/>
          </a:stretch>
        </p:blipFill>
        <p:spPr bwMode="auto">
          <a:xfrm>
            <a:off x="0" y="2029326"/>
            <a:ext cx="9144000" cy="4828674"/>
          </a:xfrm>
          <a:prstGeom prst="rect">
            <a:avLst/>
          </a:prstGeom>
          <a:noFill/>
        </p:spPr>
      </p:pic>
      <p:pic>
        <p:nvPicPr>
          <p:cNvPr id="24580" name="Picture 4" descr="http://cdn02.cdn.justjaredjr.com/wp-content/uploads/headlines/2013/03/taylor-swift-diet-coke.jpg"/>
          <p:cNvPicPr>
            <a:picLocks noChangeAspect="1" noChangeArrowheads="1"/>
          </p:cNvPicPr>
          <p:nvPr/>
        </p:nvPicPr>
        <p:blipFill>
          <a:blip r:embed="rId3" cstate="print"/>
          <a:srcRect/>
          <a:stretch>
            <a:fillRect/>
          </a:stretch>
        </p:blipFill>
        <p:spPr bwMode="auto">
          <a:xfrm>
            <a:off x="4191000" y="1828800"/>
            <a:ext cx="4953000" cy="4953000"/>
          </a:xfrm>
          <a:prstGeom prst="rect">
            <a:avLst/>
          </a:prstGeom>
          <a:noFill/>
        </p:spPr>
      </p:pic>
      <p:pic>
        <p:nvPicPr>
          <p:cNvPr id="24582" name="Picture 6" descr="http://touchdigital.files.wordpress.com/2010/07/26907_379795756091_8605796091_3650207_6077938_n.jpg"/>
          <p:cNvPicPr>
            <a:picLocks noChangeAspect="1" noChangeArrowheads="1"/>
          </p:cNvPicPr>
          <p:nvPr/>
        </p:nvPicPr>
        <p:blipFill>
          <a:blip r:embed="rId4" cstate="print"/>
          <a:srcRect/>
          <a:stretch>
            <a:fillRect/>
          </a:stretch>
        </p:blipFill>
        <p:spPr bwMode="auto">
          <a:xfrm>
            <a:off x="0" y="0"/>
            <a:ext cx="4648200" cy="7048405"/>
          </a:xfrm>
          <a:prstGeom prst="rect">
            <a:avLst/>
          </a:prstGeom>
          <a:noFill/>
        </p:spPr>
      </p:pic>
      <p:pic>
        <p:nvPicPr>
          <p:cNvPr id="24584" name="Picture 8" descr="http://papuatattoo.com/wp-content/uploads/2013/03/Marc-Jacobs-Diet-Coke-Adv-Campaign-2013.jpg"/>
          <p:cNvPicPr>
            <a:picLocks noChangeAspect="1" noChangeArrowheads="1"/>
          </p:cNvPicPr>
          <p:nvPr/>
        </p:nvPicPr>
        <p:blipFill>
          <a:blip r:embed="rId5" cstate="print"/>
          <a:srcRect/>
          <a:stretch>
            <a:fillRect/>
          </a:stretch>
        </p:blipFill>
        <p:spPr bwMode="auto">
          <a:xfrm>
            <a:off x="1" y="2847"/>
            <a:ext cx="9144000" cy="6855154"/>
          </a:xfrm>
          <a:prstGeom prst="rect">
            <a:avLst/>
          </a:prstGeom>
          <a:noFill/>
        </p:spPr>
      </p:pic>
      <p:sp>
        <p:nvSpPr>
          <p:cNvPr id="8" name="TextBox 7"/>
          <p:cNvSpPr txBox="1"/>
          <p:nvPr/>
        </p:nvSpPr>
        <p:spPr>
          <a:xfrm>
            <a:off x="0" y="0"/>
            <a:ext cx="7912359"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Even Fashion Designers advertise Diet Coke??</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0" y="1676400"/>
            <a:ext cx="82296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What if men want something with no calories but want to still look “manly”?</a:t>
            </a:r>
            <a:endParaRPr lang="en-US" sz="2400" b="1" dirty="0">
              <a:effectLst>
                <a:outerShdw blurRad="38100" dist="38100" dir="2700000" algn="tl">
                  <a:srgbClr val="000000">
                    <a:alpha val="43137"/>
                  </a:srgbClr>
                </a:outerShdw>
              </a:effectLst>
            </a:endParaRPr>
          </a:p>
        </p:txBody>
      </p:sp>
      <p:pic>
        <p:nvPicPr>
          <p:cNvPr id="24586" name="Picture 10" descr="http://seoulawesome.files.wordpress.com/2011/08/e891b1e5a898-1600x1200.jpg?w=584"/>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pic>
        <p:nvPicPr>
          <p:cNvPr id="24588" name="Picture 12" descr="http://4.bp.blogspot.com/_qw7W_G2gwtE/TJvE2ESCW0I/AAAAAAAAAXI/CRDaA7Geo34/s1600/COKE_HELMET_STYLED_FINAL.jpg"/>
          <p:cNvPicPr>
            <a:picLocks noChangeAspect="1" noChangeArrowheads="1"/>
          </p:cNvPicPr>
          <p:nvPr/>
        </p:nvPicPr>
        <p:blipFill>
          <a:blip r:embed="rId7" cstate="print"/>
          <a:srcRect/>
          <a:stretch>
            <a:fillRect/>
          </a:stretch>
        </p:blipFill>
        <p:spPr bwMode="auto">
          <a:xfrm>
            <a:off x="0" y="914400"/>
            <a:ext cx="9177616" cy="5943600"/>
          </a:xfrm>
          <a:prstGeom prst="rect">
            <a:avLst/>
          </a:prstGeom>
          <a:noFill/>
        </p:spPr>
      </p:pic>
      <p:pic>
        <p:nvPicPr>
          <p:cNvPr id="24590" name="Picture 14" descr="http://www.vividbrand.com/wp-content/uploads/Coke-Zero-1.jpg"/>
          <p:cNvPicPr>
            <a:picLocks noChangeAspect="1" noChangeArrowheads="1"/>
          </p:cNvPicPr>
          <p:nvPr/>
        </p:nvPicPr>
        <p:blipFill>
          <a:blip r:embed="rId8" cstate="print"/>
          <a:srcRect/>
          <a:stretch>
            <a:fillRect/>
          </a:stretch>
        </p:blipFill>
        <p:spPr bwMode="auto">
          <a:xfrm>
            <a:off x="0" y="0"/>
            <a:ext cx="9252436" cy="5867400"/>
          </a:xfrm>
          <a:prstGeom prst="rect">
            <a:avLst/>
          </a:prstGeom>
          <a:noFill/>
        </p:spPr>
      </p:pic>
      <p:pic>
        <p:nvPicPr>
          <p:cNvPr id="24592" name="Picture 16" descr="http://popsop.ru/wp-content/uploads/coca-cola_bond_ad.jpg"/>
          <p:cNvPicPr>
            <a:picLocks noChangeAspect="1" noChangeArrowheads="1"/>
          </p:cNvPicPr>
          <p:nvPr/>
        </p:nvPicPr>
        <p:blipFill>
          <a:blip r:embed="rId9" cstate="print"/>
          <a:srcRect/>
          <a:stretch>
            <a:fillRect/>
          </a:stretch>
        </p:blipFill>
        <p:spPr bwMode="auto">
          <a:xfrm>
            <a:off x="1143000" y="0"/>
            <a:ext cx="6934200" cy="7058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800" decel="100000"/>
                                        <p:tgtEl>
                                          <p:spTgt spid="24580"/>
                                        </p:tgtEl>
                                      </p:cBhvr>
                                    </p:animEffect>
                                    <p:anim calcmode="lin" valueType="num">
                                      <p:cBhvr>
                                        <p:cTn id="8" dur="800" decel="100000" fill="hold"/>
                                        <p:tgtEl>
                                          <p:spTgt spid="24580"/>
                                        </p:tgtEl>
                                        <p:attrNameLst>
                                          <p:attrName>style.rotation</p:attrName>
                                        </p:attrNameLst>
                                      </p:cBhvr>
                                      <p:tavLst>
                                        <p:tav tm="0">
                                          <p:val>
                                            <p:fltVal val="-90"/>
                                          </p:val>
                                        </p:tav>
                                        <p:tav tm="100000">
                                          <p:val>
                                            <p:fltVal val="0"/>
                                          </p:val>
                                        </p:tav>
                                      </p:tavLst>
                                    </p:anim>
                                    <p:anim calcmode="lin" valueType="num">
                                      <p:cBhvr>
                                        <p:cTn id="9" dur="800" decel="100000" fill="hold"/>
                                        <p:tgtEl>
                                          <p:spTgt spid="24580"/>
                                        </p:tgtEl>
                                        <p:attrNameLst>
                                          <p:attrName>ppt_x</p:attrName>
                                        </p:attrNameLst>
                                      </p:cBhvr>
                                      <p:tavLst>
                                        <p:tav tm="0">
                                          <p:val>
                                            <p:strVal val="#ppt_x+0.4"/>
                                          </p:val>
                                        </p:tav>
                                        <p:tav tm="100000">
                                          <p:val>
                                            <p:strVal val="#ppt_x-0.05"/>
                                          </p:val>
                                        </p:tav>
                                      </p:tavLst>
                                    </p:anim>
                                    <p:anim calcmode="lin" valueType="num">
                                      <p:cBhvr>
                                        <p:cTn id="10" dur="800" decel="100000" fill="hold"/>
                                        <p:tgtEl>
                                          <p:spTgt spid="245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8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checkerboard(across)">
                                      <p:cBhvr>
                                        <p:cTn id="17" dur="500"/>
                                        <p:tgtEl>
                                          <p:spTgt spid="2458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wipe(down)">
                                      <p:cBhvr>
                                        <p:cTn id="22" dur="580">
                                          <p:stCondLst>
                                            <p:cond delay="0"/>
                                          </p:stCondLst>
                                        </p:cTn>
                                        <p:tgtEl>
                                          <p:spTgt spid="24584"/>
                                        </p:tgtEl>
                                      </p:cBhvr>
                                    </p:animEffect>
                                    <p:anim calcmode="lin" valueType="num">
                                      <p:cBhvr>
                                        <p:cTn id="23" dur="1822" tmFilter="0,0; 0.14,0.36; 0.43,0.73; 0.71,0.91; 1.0,1.0">
                                          <p:stCondLst>
                                            <p:cond delay="0"/>
                                          </p:stCondLst>
                                        </p:cTn>
                                        <p:tgtEl>
                                          <p:spTgt spid="2458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458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458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458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4584"/>
                                        </p:tgtEl>
                                        <p:attrNameLst>
                                          <p:attrName>ppt_y</p:attrName>
                                        </p:attrNameLst>
                                      </p:cBhvr>
                                      <p:tavLst>
                                        <p:tav tm="0" fmla="#ppt_y-sin(pi*$)/81">
                                          <p:val>
                                            <p:fltVal val="0"/>
                                          </p:val>
                                        </p:tav>
                                        <p:tav tm="100000">
                                          <p:val>
                                            <p:fltVal val="1"/>
                                          </p:val>
                                        </p:tav>
                                      </p:tavLst>
                                    </p:anim>
                                    <p:animScale>
                                      <p:cBhvr>
                                        <p:cTn id="28" dur="26">
                                          <p:stCondLst>
                                            <p:cond delay="650"/>
                                          </p:stCondLst>
                                        </p:cTn>
                                        <p:tgtEl>
                                          <p:spTgt spid="24584"/>
                                        </p:tgtEl>
                                      </p:cBhvr>
                                      <p:to x="100000" y="60000"/>
                                    </p:animScale>
                                    <p:animScale>
                                      <p:cBhvr>
                                        <p:cTn id="29" dur="166" decel="50000">
                                          <p:stCondLst>
                                            <p:cond delay="676"/>
                                          </p:stCondLst>
                                        </p:cTn>
                                        <p:tgtEl>
                                          <p:spTgt spid="24584"/>
                                        </p:tgtEl>
                                      </p:cBhvr>
                                      <p:to x="100000" y="100000"/>
                                    </p:animScale>
                                    <p:animScale>
                                      <p:cBhvr>
                                        <p:cTn id="30" dur="26">
                                          <p:stCondLst>
                                            <p:cond delay="1312"/>
                                          </p:stCondLst>
                                        </p:cTn>
                                        <p:tgtEl>
                                          <p:spTgt spid="24584"/>
                                        </p:tgtEl>
                                      </p:cBhvr>
                                      <p:to x="100000" y="80000"/>
                                    </p:animScale>
                                    <p:animScale>
                                      <p:cBhvr>
                                        <p:cTn id="31" dur="166" decel="50000">
                                          <p:stCondLst>
                                            <p:cond delay="1338"/>
                                          </p:stCondLst>
                                        </p:cTn>
                                        <p:tgtEl>
                                          <p:spTgt spid="24584"/>
                                        </p:tgtEl>
                                      </p:cBhvr>
                                      <p:to x="100000" y="100000"/>
                                    </p:animScale>
                                    <p:animScale>
                                      <p:cBhvr>
                                        <p:cTn id="32" dur="26">
                                          <p:stCondLst>
                                            <p:cond delay="1642"/>
                                          </p:stCondLst>
                                        </p:cTn>
                                        <p:tgtEl>
                                          <p:spTgt spid="24584"/>
                                        </p:tgtEl>
                                      </p:cBhvr>
                                      <p:to x="100000" y="90000"/>
                                    </p:animScale>
                                    <p:animScale>
                                      <p:cBhvr>
                                        <p:cTn id="33" dur="166" decel="50000">
                                          <p:stCondLst>
                                            <p:cond delay="1668"/>
                                          </p:stCondLst>
                                        </p:cTn>
                                        <p:tgtEl>
                                          <p:spTgt spid="24584"/>
                                        </p:tgtEl>
                                      </p:cBhvr>
                                      <p:to x="100000" y="100000"/>
                                    </p:animScale>
                                    <p:animScale>
                                      <p:cBhvr>
                                        <p:cTn id="34" dur="26">
                                          <p:stCondLst>
                                            <p:cond delay="1808"/>
                                          </p:stCondLst>
                                        </p:cTn>
                                        <p:tgtEl>
                                          <p:spTgt spid="24584"/>
                                        </p:tgtEl>
                                      </p:cBhvr>
                                      <p:to x="100000" y="95000"/>
                                    </p:animScale>
                                    <p:animScale>
                                      <p:cBhvr>
                                        <p:cTn id="35" dur="166" decel="50000">
                                          <p:stCondLst>
                                            <p:cond delay="1834"/>
                                          </p:stCondLst>
                                        </p:cTn>
                                        <p:tgtEl>
                                          <p:spTgt spid="24584"/>
                                        </p:tgtEl>
                                      </p:cBhvr>
                                      <p:to x="100000" y="100000"/>
                                    </p:animScale>
                                  </p:childTnLst>
                                </p:cTn>
                              </p:par>
                              <p:par>
                                <p:cTn id="36" presetID="5"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nodeType="clickEffect">
                                  <p:stCondLst>
                                    <p:cond delay="0"/>
                                  </p:stCondLst>
                                  <p:childTnLst>
                                    <p:set>
                                      <p:cBhvr>
                                        <p:cTn id="48" dur="1" fill="hold">
                                          <p:stCondLst>
                                            <p:cond delay="0"/>
                                          </p:stCondLst>
                                        </p:cTn>
                                        <p:tgtEl>
                                          <p:spTgt spid="24586"/>
                                        </p:tgtEl>
                                        <p:attrNameLst>
                                          <p:attrName>style.visibility</p:attrName>
                                        </p:attrNameLst>
                                      </p:cBhvr>
                                      <p:to>
                                        <p:strVal val="visible"/>
                                      </p:to>
                                    </p:set>
                                    <p:animEffect transition="in" filter="plus(in)">
                                      <p:cBhvr>
                                        <p:cTn id="49" dur="2000"/>
                                        <p:tgtEl>
                                          <p:spTgt spid="24586"/>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24588"/>
                                        </p:tgtEl>
                                        <p:attrNameLst>
                                          <p:attrName>style.visibility</p:attrName>
                                        </p:attrNameLst>
                                      </p:cBhvr>
                                      <p:to>
                                        <p:strVal val="visible"/>
                                      </p:to>
                                    </p:set>
                                    <p:animEffect transition="in" filter="slide(fromBottom)">
                                      <p:cBhvr>
                                        <p:cTn id="54" dur="500"/>
                                        <p:tgtEl>
                                          <p:spTgt spid="2458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4590"/>
                                        </p:tgtEl>
                                        <p:attrNameLst>
                                          <p:attrName>style.visibility</p:attrName>
                                        </p:attrNameLst>
                                      </p:cBhvr>
                                      <p:to>
                                        <p:strVal val="visible"/>
                                      </p:to>
                                    </p:set>
                                    <p:anim calcmode="lin" valueType="num">
                                      <p:cBhvr>
                                        <p:cTn id="59" dur="500" fill="hold"/>
                                        <p:tgtEl>
                                          <p:spTgt spid="24590"/>
                                        </p:tgtEl>
                                        <p:attrNameLst>
                                          <p:attrName>ppt_w</p:attrName>
                                        </p:attrNameLst>
                                      </p:cBhvr>
                                      <p:tavLst>
                                        <p:tav tm="0">
                                          <p:val>
                                            <p:fltVal val="0"/>
                                          </p:val>
                                        </p:tav>
                                        <p:tav tm="100000">
                                          <p:val>
                                            <p:strVal val="#ppt_w"/>
                                          </p:val>
                                        </p:tav>
                                      </p:tavLst>
                                    </p:anim>
                                    <p:anim calcmode="lin" valueType="num">
                                      <p:cBhvr>
                                        <p:cTn id="60" dur="500" fill="hold"/>
                                        <p:tgtEl>
                                          <p:spTgt spid="24590"/>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24592"/>
                                        </p:tgtEl>
                                        <p:attrNameLst>
                                          <p:attrName>style.visibility</p:attrName>
                                        </p:attrNameLst>
                                      </p:cBhvr>
                                      <p:to>
                                        <p:strVal val="visible"/>
                                      </p:to>
                                    </p:set>
                                    <p:animEffect transition="in" filter="dissolve">
                                      <p:cBhvr>
                                        <p:cTn id="65"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images.huffingtonpost.com/2013-01-20-Color_Emotion_Guide22.png"/>
          <p:cNvPicPr>
            <a:picLocks noChangeAspect="1" noChangeArrowheads="1"/>
          </p:cNvPicPr>
          <p:nvPr/>
        </p:nvPicPr>
        <p:blipFill>
          <a:blip r:embed="rId2" cstate="print"/>
          <a:srcRect/>
          <a:stretch>
            <a:fillRect/>
          </a:stretch>
        </p:blipFill>
        <p:spPr bwMode="auto">
          <a:xfrm>
            <a:off x="0" y="0"/>
            <a:ext cx="9144000" cy="68107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nowsourcing.com/blog/wp-content/uploads/2012/01/psychology-of-color.png"/>
          <p:cNvPicPr>
            <a:picLocks noChangeAspect="1" noChangeArrowheads="1"/>
          </p:cNvPicPr>
          <p:nvPr/>
        </p:nvPicPr>
        <p:blipFill>
          <a:blip r:embed="rId2" cstate="print"/>
          <a:srcRect/>
          <a:stretch>
            <a:fillRect/>
          </a:stretch>
        </p:blipFill>
        <p:spPr bwMode="auto">
          <a:xfrm>
            <a:off x="-142875" y="-7467600"/>
            <a:ext cx="9286875" cy="29337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http://nowsourcing.com/blog/wp-content/uploads/2012/01/psychology-of-color.png"/>
          <p:cNvPicPr>
            <a:picLocks noChangeAspect="1" noChangeArrowheads="1"/>
          </p:cNvPicPr>
          <p:nvPr/>
        </p:nvPicPr>
        <p:blipFill>
          <a:blip r:embed="rId2" cstate="print"/>
          <a:srcRect/>
          <a:stretch>
            <a:fillRect/>
          </a:stretch>
        </p:blipFill>
        <p:spPr bwMode="auto">
          <a:xfrm>
            <a:off x="0" y="-14173200"/>
            <a:ext cx="9286875" cy="29337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nowsourcing.com/blog/wp-content/uploads/2012/01/psychology-of-color.png"/>
          <p:cNvPicPr>
            <a:picLocks noChangeAspect="1" noChangeArrowheads="1"/>
          </p:cNvPicPr>
          <p:nvPr/>
        </p:nvPicPr>
        <p:blipFill>
          <a:blip r:embed="rId2" cstate="print"/>
          <a:srcRect/>
          <a:stretch>
            <a:fillRect/>
          </a:stretch>
        </p:blipFill>
        <p:spPr bwMode="auto">
          <a:xfrm>
            <a:off x="0" y="-20802600"/>
            <a:ext cx="9286875" cy="29337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Your Task:</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solidFill>
                  <a:schemeClr val="bg1"/>
                </a:solidFill>
              </a:rPr>
              <a:t>Create a product and an advertisement for your product. </a:t>
            </a:r>
          </a:p>
          <a:p>
            <a:pPr lvl="1"/>
            <a:r>
              <a:rPr lang="en-US" dirty="0" smtClean="0">
                <a:solidFill>
                  <a:schemeClr val="bg1"/>
                </a:solidFill>
              </a:rPr>
              <a:t>Your advertisement will need:</a:t>
            </a:r>
          </a:p>
          <a:p>
            <a:pPr lvl="2"/>
            <a:r>
              <a:rPr lang="en-US" dirty="0" smtClean="0">
                <a:solidFill>
                  <a:schemeClr val="bg1"/>
                </a:solidFill>
              </a:rPr>
              <a:t>Target Audience Demographics- Who does it appeal to? What ages? Male or Female? Income level?</a:t>
            </a:r>
          </a:p>
          <a:p>
            <a:pPr lvl="2"/>
            <a:r>
              <a:rPr lang="en-US" smtClean="0">
                <a:solidFill>
                  <a:schemeClr val="bg1"/>
                </a:solidFill>
              </a:rPr>
              <a:t>A Logo</a:t>
            </a:r>
            <a:endParaRPr lang="en-US" dirty="0" smtClean="0">
              <a:solidFill>
                <a:schemeClr val="bg1"/>
              </a:solidFill>
            </a:endParaRPr>
          </a:p>
          <a:p>
            <a:pPr lvl="2"/>
            <a:r>
              <a:rPr lang="en-US" dirty="0" smtClean="0">
                <a:solidFill>
                  <a:schemeClr val="bg1"/>
                </a:solidFill>
              </a:rPr>
              <a:t>A Color Scheme and reason for color choices.</a:t>
            </a:r>
          </a:p>
          <a:p>
            <a:pPr lvl="2"/>
            <a:r>
              <a:rPr lang="en-US" dirty="0" smtClean="0">
                <a:solidFill>
                  <a:schemeClr val="bg1"/>
                </a:solidFill>
              </a:rPr>
              <a:t>A description of your product (brief in the ad itself, 1 paragraph turned in. Example: ad: A beautiful dress for beautiful women!  Turn in: I created this dress so that people could go to famous parties in it…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Functional Art?</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chemeClr val="bg1"/>
                </a:solidFill>
              </a:rPr>
              <a:t>Functional art is the application of design and decoration to everyday objects to make them aesthetically pleasing. The term is applied in distinction to the fine arts which aims to produce objects which are beautiful and/or provide intellectual stimulation. In practice, the two often overlap.</a:t>
            </a:r>
          </a:p>
          <a:p>
            <a:pPr>
              <a:buNone/>
            </a:pPr>
            <a:r>
              <a:rPr lang="en-US" dirty="0" smtClean="0">
                <a:solidFill>
                  <a:schemeClr val="bg1"/>
                </a:solidFill>
              </a:rPr>
              <a:t>The fields of </a:t>
            </a:r>
            <a:r>
              <a:rPr lang="en-US" b="1" dirty="0" smtClean="0">
                <a:solidFill>
                  <a:schemeClr val="bg1"/>
                </a:solidFill>
              </a:rPr>
              <a:t>industrial design, graphic design, fashion design, interior design, architecture </a:t>
            </a:r>
            <a:r>
              <a:rPr lang="en-US" dirty="0" smtClean="0">
                <a:solidFill>
                  <a:schemeClr val="bg1"/>
                </a:solidFill>
              </a:rPr>
              <a:t>and the </a:t>
            </a:r>
            <a:r>
              <a:rPr lang="en-US" b="1" dirty="0" smtClean="0">
                <a:solidFill>
                  <a:schemeClr val="bg1"/>
                </a:solidFill>
              </a:rPr>
              <a:t>decorative arts</a:t>
            </a:r>
            <a:r>
              <a:rPr lang="en-US" dirty="0" smtClean="0">
                <a:solidFill>
                  <a:schemeClr val="bg1"/>
                </a:solidFill>
              </a:rPr>
              <a:t> are considered functional art/applied arts. </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Industrial Design</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chemeClr val="bg1"/>
                </a:solidFill>
              </a:rPr>
              <a:t>Industrial Design is the use of both applied art and applied science to improve the aesthetics, ergonomics, functionality, and/or usability of a product, and it may also be used to improve the product's marketability and even production. The role of an industrial designer is to create and execute design solutions for problems of form, usability, physical ergonomics, marketing, brand development, and sales.</a:t>
            </a:r>
          </a:p>
          <a:p>
            <a:pPr>
              <a:buNone/>
            </a:pPr>
            <a:r>
              <a:rPr lang="en-US" dirty="0" smtClean="0">
                <a:solidFill>
                  <a:schemeClr val="bg1"/>
                </a:solidFill>
              </a:rPr>
              <a:t>Industrial design can overlap significantly with engineering design, and in different countries the boundaries of the two concepts can vary, but in general engineering focuses principally on functionality or utility of products whereas industrial design focuses principally on aesthetic and user-interface aspects of products</a:t>
            </a:r>
          </a:p>
          <a:p>
            <a:endParaRPr lang="en-US" dirty="0"/>
          </a:p>
        </p:txBody>
      </p:sp>
      <p:pic>
        <p:nvPicPr>
          <p:cNvPr id="14338" name="Picture 2" descr="File:IPod Nano 4G black.jpg"/>
          <p:cNvPicPr>
            <a:picLocks noChangeAspect="1" noChangeArrowheads="1"/>
          </p:cNvPicPr>
          <p:nvPr/>
        </p:nvPicPr>
        <p:blipFill>
          <a:blip r:embed="rId2" cstate="print"/>
          <a:srcRect/>
          <a:stretch>
            <a:fillRect/>
          </a:stretch>
        </p:blipFill>
        <p:spPr bwMode="auto">
          <a:xfrm>
            <a:off x="4978400" y="0"/>
            <a:ext cx="4165600" cy="3124200"/>
          </a:xfrm>
          <a:prstGeom prst="rect">
            <a:avLst/>
          </a:prstGeom>
          <a:noFill/>
        </p:spPr>
      </p:pic>
      <p:pic>
        <p:nvPicPr>
          <p:cNvPr id="14340" name="Picture 4" descr="http://www.digitaltrends.com/wp-content/uploads/2010/06/apple-iphone-4-91.jpg"/>
          <p:cNvPicPr>
            <a:picLocks noChangeAspect="1" noChangeArrowheads="1"/>
          </p:cNvPicPr>
          <p:nvPr/>
        </p:nvPicPr>
        <p:blipFill>
          <a:blip r:embed="rId3" cstate="print"/>
          <a:srcRect/>
          <a:stretch>
            <a:fillRect/>
          </a:stretch>
        </p:blipFill>
        <p:spPr bwMode="auto">
          <a:xfrm>
            <a:off x="0" y="0"/>
            <a:ext cx="46228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par>
                                <p:cTn id="8" presetID="26"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wipe(down)">
                                      <p:cBhvr>
                                        <p:cTn id="10" dur="580">
                                          <p:stCondLst>
                                            <p:cond delay="0"/>
                                          </p:stCondLst>
                                        </p:cTn>
                                        <p:tgtEl>
                                          <p:spTgt spid="14338"/>
                                        </p:tgtEl>
                                      </p:cBhvr>
                                    </p:animEffect>
                                    <p:anim calcmode="lin" valueType="num">
                                      <p:cBhvr>
                                        <p:cTn id="11"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16" dur="26">
                                          <p:stCondLst>
                                            <p:cond delay="650"/>
                                          </p:stCondLst>
                                        </p:cTn>
                                        <p:tgtEl>
                                          <p:spTgt spid="14338"/>
                                        </p:tgtEl>
                                      </p:cBhvr>
                                      <p:to x="100000" y="60000"/>
                                    </p:animScale>
                                    <p:animScale>
                                      <p:cBhvr>
                                        <p:cTn id="17" dur="166" decel="50000">
                                          <p:stCondLst>
                                            <p:cond delay="676"/>
                                          </p:stCondLst>
                                        </p:cTn>
                                        <p:tgtEl>
                                          <p:spTgt spid="14338"/>
                                        </p:tgtEl>
                                      </p:cBhvr>
                                      <p:to x="100000" y="100000"/>
                                    </p:animScale>
                                    <p:animScale>
                                      <p:cBhvr>
                                        <p:cTn id="18" dur="26">
                                          <p:stCondLst>
                                            <p:cond delay="1312"/>
                                          </p:stCondLst>
                                        </p:cTn>
                                        <p:tgtEl>
                                          <p:spTgt spid="14338"/>
                                        </p:tgtEl>
                                      </p:cBhvr>
                                      <p:to x="100000" y="80000"/>
                                    </p:animScale>
                                    <p:animScale>
                                      <p:cBhvr>
                                        <p:cTn id="19" dur="166" decel="50000">
                                          <p:stCondLst>
                                            <p:cond delay="1338"/>
                                          </p:stCondLst>
                                        </p:cTn>
                                        <p:tgtEl>
                                          <p:spTgt spid="14338"/>
                                        </p:tgtEl>
                                      </p:cBhvr>
                                      <p:to x="100000" y="100000"/>
                                    </p:animScale>
                                    <p:animScale>
                                      <p:cBhvr>
                                        <p:cTn id="20" dur="26">
                                          <p:stCondLst>
                                            <p:cond delay="1642"/>
                                          </p:stCondLst>
                                        </p:cTn>
                                        <p:tgtEl>
                                          <p:spTgt spid="14338"/>
                                        </p:tgtEl>
                                      </p:cBhvr>
                                      <p:to x="100000" y="90000"/>
                                    </p:animScale>
                                    <p:animScale>
                                      <p:cBhvr>
                                        <p:cTn id="21" dur="166" decel="50000">
                                          <p:stCondLst>
                                            <p:cond delay="1668"/>
                                          </p:stCondLst>
                                        </p:cTn>
                                        <p:tgtEl>
                                          <p:spTgt spid="14338"/>
                                        </p:tgtEl>
                                      </p:cBhvr>
                                      <p:to x="100000" y="100000"/>
                                    </p:animScale>
                                    <p:animScale>
                                      <p:cBhvr>
                                        <p:cTn id="22" dur="26">
                                          <p:stCondLst>
                                            <p:cond delay="1808"/>
                                          </p:stCondLst>
                                        </p:cTn>
                                        <p:tgtEl>
                                          <p:spTgt spid="14338"/>
                                        </p:tgtEl>
                                      </p:cBhvr>
                                      <p:to x="100000" y="95000"/>
                                    </p:animScale>
                                    <p:animScale>
                                      <p:cBhvr>
                                        <p:cTn id="23" dur="166" decel="50000">
                                          <p:stCondLst>
                                            <p:cond delay="1834"/>
                                          </p:stCondLst>
                                        </p:cTn>
                                        <p:tgtEl>
                                          <p:spTgt spid="143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Fashion Design</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chemeClr val="bg1"/>
                </a:solidFill>
              </a:rPr>
              <a:t>Fashion design is the art of the application of design and aesthetics to clothing and accessories. Fashion design is influenced by cultural and social latitudes, and has varied over time and place. Fashion designers work in a number of ways in designing clothing and accessories; and, because of the time required to bring a garment onto the market, must at times anticipate changing consumer tastes.</a:t>
            </a:r>
          </a:p>
          <a:p>
            <a:pPr>
              <a:buNone/>
            </a:pPr>
            <a:r>
              <a:rPr lang="en-US" dirty="0" smtClean="0">
                <a:solidFill>
                  <a:schemeClr val="bg1"/>
                </a:solidFill>
              </a:rPr>
              <a:t>Fashion designers attempt to design clothes which are functional as well as aesthetically pleasing. They must consider who is likely to wear a garment and the situations in which it will be worn.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Fashion Design</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1- Have a buyer in mind</a:t>
            </a:r>
          </a:p>
          <a:p>
            <a:pPr>
              <a:buNone/>
            </a:pPr>
            <a:r>
              <a:rPr lang="en-US" dirty="0" smtClean="0">
                <a:solidFill>
                  <a:schemeClr val="bg1"/>
                </a:solidFill>
              </a:rPr>
              <a:t>2- Sketch out the clothes and/or accessories</a:t>
            </a:r>
          </a:p>
          <a:p>
            <a:pPr>
              <a:buNone/>
            </a:pPr>
            <a:r>
              <a:rPr lang="en-US" dirty="0" smtClean="0">
                <a:solidFill>
                  <a:schemeClr val="bg1"/>
                </a:solidFill>
              </a:rPr>
              <a:t>3- Create the clothes and/or accessories out of fabric or other materials.</a:t>
            </a:r>
          </a:p>
          <a:p>
            <a:pPr>
              <a:buNone/>
            </a:pPr>
            <a:endParaRPr lang="en-US" dirty="0">
              <a:solidFill>
                <a:schemeClr val="bg1"/>
              </a:solidFill>
            </a:endParaRPr>
          </a:p>
        </p:txBody>
      </p:sp>
      <p:pic>
        <p:nvPicPr>
          <p:cNvPr id="16386" name="Picture 2" descr="http://www.marist.edu/commarts/fashion/SR%20Designer%20FLAT4.jpg"/>
          <p:cNvPicPr>
            <a:picLocks noChangeAspect="1" noChangeArrowheads="1"/>
          </p:cNvPicPr>
          <p:nvPr/>
        </p:nvPicPr>
        <p:blipFill>
          <a:blip r:embed="rId2" cstate="print"/>
          <a:srcRect/>
          <a:stretch>
            <a:fillRect/>
          </a:stretch>
        </p:blipFill>
        <p:spPr bwMode="auto">
          <a:xfrm>
            <a:off x="0" y="0"/>
            <a:ext cx="4495800" cy="3596640"/>
          </a:xfrm>
          <a:prstGeom prst="rect">
            <a:avLst/>
          </a:prstGeom>
          <a:noFill/>
        </p:spPr>
      </p:pic>
      <p:pic>
        <p:nvPicPr>
          <p:cNvPr id="16388" name="Picture 4" descr="http://e08595.medialib.glogster.com/media/54/543c105aa5418799f13a1eaf985bcfe88464a336b04a9e404833140c78ad8cd2/fashion-drawings-jpg.jpg"/>
          <p:cNvPicPr>
            <a:picLocks noChangeAspect="1" noChangeArrowheads="1"/>
          </p:cNvPicPr>
          <p:nvPr/>
        </p:nvPicPr>
        <p:blipFill>
          <a:blip r:embed="rId3" cstate="print"/>
          <a:srcRect/>
          <a:stretch>
            <a:fillRect/>
          </a:stretch>
        </p:blipFill>
        <p:spPr bwMode="auto">
          <a:xfrm>
            <a:off x="6286500" y="0"/>
            <a:ext cx="2857500" cy="3705225"/>
          </a:xfrm>
          <a:prstGeom prst="rect">
            <a:avLst/>
          </a:prstGeom>
          <a:noFill/>
        </p:spPr>
      </p:pic>
      <p:pic>
        <p:nvPicPr>
          <p:cNvPr id="16390" name="Picture 6" descr="http://artistsinspireartists.com/wp-content/uploads/2011/06/Atelier_Versace_Spring_2009_G-610x391.png"/>
          <p:cNvPicPr>
            <a:picLocks noChangeAspect="1" noChangeArrowheads="1"/>
          </p:cNvPicPr>
          <p:nvPr/>
        </p:nvPicPr>
        <p:blipFill>
          <a:blip r:embed="rId4" cstate="print"/>
          <a:srcRect/>
          <a:stretch>
            <a:fillRect/>
          </a:stretch>
        </p:blipFill>
        <p:spPr bwMode="auto">
          <a:xfrm>
            <a:off x="0" y="3133724"/>
            <a:ext cx="5810250" cy="3724276"/>
          </a:xfrm>
          <a:prstGeom prst="rect">
            <a:avLst/>
          </a:prstGeom>
          <a:noFill/>
        </p:spPr>
      </p:pic>
      <p:pic>
        <p:nvPicPr>
          <p:cNvPr id="16392" name="Picture 8" descr="http://eve-magazine.com/wp-content/uploads/2013/11/beyonce-alon-livne-sketch.jpg"/>
          <p:cNvPicPr>
            <a:picLocks noChangeAspect="1" noChangeArrowheads="1"/>
          </p:cNvPicPr>
          <p:nvPr/>
        </p:nvPicPr>
        <p:blipFill>
          <a:blip r:embed="rId5" cstate="print"/>
          <a:srcRect/>
          <a:stretch>
            <a:fillRect/>
          </a:stretch>
        </p:blipFill>
        <p:spPr bwMode="auto">
          <a:xfrm>
            <a:off x="3657600" y="3524250"/>
            <a:ext cx="5486400" cy="3333750"/>
          </a:xfrm>
          <a:prstGeom prst="rect">
            <a:avLst/>
          </a:prstGeom>
          <a:noFill/>
        </p:spPr>
      </p:pic>
      <p:pic>
        <p:nvPicPr>
          <p:cNvPr id="16394" name="Picture 10" descr="http://1.bp.blogspot.com/-qG0G-GCw64Q/UbnDpV3xRjI/AAAAAAABWj4/NifnbntrYcw/s1600/8792460.jpg"/>
          <p:cNvPicPr>
            <a:picLocks noChangeAspect="1" noChangeArrowheads="1"/>
          </p:cNvPicPr>
          <p:nvPr/>
        </p:nvPicPr>
        <p:blipFill>
          <a:blip r:embed="rId6" cstate="print"/>
          <a:srcRect/>
          <a:stretch>
            <a:fillRect/>
          </a:stretch>
        </p:blipFill>
        <p:spPr bwMode="auto">
          <a:xfrm>
            <a:off x="0" y="0"/>
            <a:ext cx="6932928" cy="4038600"/>
          </a:xfrm>
          <a:prstGeom prst="rect">
            <a:avLst/>
          </a:prstGeom>
          <a:noFill/>
        </p:spPr>
      </p:pic>
      <p:pic>
        <p:nvPicPr>
          <p:cNvPr id="16396" name="Picture 12" descr="http://i.telegraph.co.uk/multimedia/archive/02483/dianadress_2483500b.jpg"/>
          <p:cNvPicPr>
            <a:picLocks noChangeAspect="1" noChangeArrowheads="1"/>
          </p:cNvPicPr>
          <p:nvPr/>
        </p:nvPicPr>
        <p:blipFill>
          <a:blip r:embed="rId7" cstate="print"/>
          <a:srcRect/>
          <a:stretch>
            <a:fillRect/>
          </a:stretch>
        </p:blipFill>
        <p:spPr bwMode="auto">
          <a:xfrm>
            <a:off x="2895601" y="2096743"/>
            <a:ext cx="6248400" cy="47612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wipe(down)">
                                      <p:cBhvr>
                                        <p:cTn id="12" dur="580">
                                          <p:stCondLst>
                                            <p:cond delay="0"/>
                                          </p:stCondLst>
                                        </p:cTn>
                                        <p:tgtEl>
                                          <p:spTgt spid="16388"/>
                                        </p:tgtEl>
                                      </p:cBhvr>
                                    </p:animEffect>
                                    <p:anim calcmode="lin" valueType="num">
                                      <p:cBhvr>
                                        <p:cTn id="13" dur="1822" tmFilter="0,0; 0.14,0.36; 0.43,0.73; 0.71,0.91; 1.0,1.0">
                                          <p:stCondLst>
                                            <p:cond delay="0"/>
                                          </p:stCondLst>
                                        </p:cTn>
                                        <p:tgtEl>
                                          <p:spTgt spid="1638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638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638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638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6388"/>
                                        </p:tgtEl>
                                        <p:attrNameLst>
                                          <p:attrName>ppt_y</p:attrName>
                                        </p:attrNameLst>
                                      </p:cBhvr>
                                      <p:tavLst>
                                        <p:tav tm="0" fmla="#ppt_y-sin(pi*$)/81">
                                          <p:val>
                                            <p:fltVal val="0"/>
                                          </p:val>
                                        </p:tav>
                                        <p:tav tm="100000">
                                          <p:val>
                                            <p:fltVal val="1"/>
                                          </p:val>
                                        </p:tav>
                                      </p:tavLst>
                                    </p:anim>
                                    <p:animScale>
                                      <p:cBhvr>
                                        <p:cTn id="18" dur="26">
                                          <p:stCondLst>
                                            <p:cond delay="650"/>
                                          </p:stCondLst>
                                        </p:cTn>
                                        <p:tgtEl>
                                          <p:spTgt spid="16388"/>
                                        </p:tgtEl>
                                      </p:cBhvr>
                                      <p:to x="100000" y="60000"/>
                                    </p:animScale>
                                    <p:animScale>
                                      <p:cBhvr>
                                        <p:cTn id="19" dur="166" decel="50000">
                                          <p:stCondLst>
                                            <p:cond delay="676"/>
                                          </p:stCondLst>
                                        </p:cTn>
                                        <p:tgtEl>
                                          <p:spTgt spid="16388"/>
                                        </p:tgtEl>
                                      </p:cBhvr>
                                      <p:to x="100000" y="100000"/>
                                    </p:animScale>
                                    <p:animScale>
                                      <p:cBhvr>
                                        <p:cTn id="20" dur="26">
                                          <p:stCondLst>
                                            <p:cond delay="1312"/>
                                          </p:stCondLst>
                                        </p:cTn>
                                        <p:tgtEl>
                                          <p:spTgt spid="16388"/>
                                        </p:tgtEl>
                                      </p:cBhvr>
                                      <p:to x="100000" y="80000"/>
                                    </p:animScale>
                                    <p:animScale>
                                      <p:cBhvr>
                                        <p:cTn id="21" dur="166" decel="50000">
                                          <p:stCondLst>
                                            <p:cond delay="1338"/>
                                          </p:stCondLst>
                                        </p:cTn>
                                        <p:tgtEl>
                                          <p:spTgt spid="16388"/>
                                        </p:tgtEl>
                                      </p:cBhvr>
                                      <p:to x="100000" y="100000"/>
                                    </p:animScale>
                                    <p:animScale>
                                      <p:cBhvr>
                                        <p:cTn id="22" dur="26">
                                          <p:stCondLst>
                                            <p:cond delay="1642"/>
                                          </p:stCondLst>
                                        </p:cTn>
                                        <p:tgtEl>
                                          <p:spTgt spid="16388"/>
                                        </p:tgtEl>
                                      </p:cBhvr>
                                      <p:to x="100000" y="90000"/>
                                    </p:animScale>
                                    <p:animScale>
                                      <p:cBhvr>
                                        <p:cTn id="23" dur="166" decel="50000">
                                          <p:stCondLst>
                                            <p:cond delay="1668"/>
                                          </p:stCondLst>
                                        </p:cTn>
                                        <p:tgtEl>
                                          <p:spTgt spid="16388"/>
                                        </p:tgtEl>
                                      </p:cBhvr>
                                      <p:to x="100000" y="100000"/>
                                    </p:animScale>
                                    <p:animScale>
                                      <p:cBhvr>
                                        <p:cTn id="24" dur="26">
                                          <p:stCondLst>
                                            <p:cond delay="1808"/>
                                          </p:stCondLst>
                                        </p:cTn>
                                        <p:tgtEl>
                                          <p:spTgt spid="16388"/>
                                        </p:tgtEl>
                                      </p:cBhvr>
                                      <p:to x="100000" y="95000"/>
                                    </p:animScale>
                                    <p:animScale>
                                      <p:cBhvr>
                                        <p:cTn id="25" dur="166" decel="50000">
                                          <p:stCondLst>
                                            <p:cond delay="1834"/>
                                          </p:stCondLst>
                                        </p:cTn>
                                        <p:tgtEl>
                                          <p:spTgt spid="1638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6390"/>
                                        </p:tgtEl>
                                        <p:attrNameLst>
                                          <p:attrName>style.visibility</p:attrName>
                                        </p:attrNameLst>
                                      </p:cBhvr>
                                      <p:to>
                                        <p:strVal val="visible"/>
                                      </p:to>
                                    </p:set>
                                    <p:anim calcmode="lin" valueType="num">
                                      <p:cBhvr>
                                        <p:cTn id="30" dur="1000" fill="hold"/>
                                        <p:tgtEl>
                                          <p:spTgt spid="16390"/>
                                        </p:tgtEl>
                                        <p:attrNameLst>
                                          <p:attrName>ppt_x</p:attrName>
                                        </p:attrNameLst>
                                      </p:cBhvr>
                                      <p:tavLst>
                                        <p:tav tm="0">
                                          <p:val>
                                            <p:strVal val="#ppt_x-.2"/>
                                          </p:val>
                                        </p:tav>
                                        <p:tav tm="100000">
                                          <p:val>
                                            <p:strVal val="#ppt_x"/>
                                          </p:val>
                                        </p:tav>
                                      </p:tavLst>
                                    </p:anim>
                                    <p:anim calcmode="lin" valueType="num">
                                      <p:cBhvr>
                                        <p:cTn id="31" dur="1000" fill="hold"/>
                                        <p:tgtEl>
                                          <p:spTgt spid="163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6390"/>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6392"/>
                                        </p:tgtEl>
                                        <p:attrNameLst>
                                          <p:attrName>style.visibility</p:attrName>
                                        </p:attrNameLst>
                                      </p:cBhvr>
                                      <p:to>
                                        <p:strVal val="visible"/>
                                      </p:to>
                                    </p:set>
                                    <p:animEffect transition="in" filter="fade">
                                      <p:cBhvr>
                                        <p:cTn id="37" dur="800" decel="100000"/>
                                        <p:tgtEl>
                                          <p:spTgt spid="16392"/>
                                        </p:tgtEl>
                                      </p:cBhvr>
                                    </p:animEffect>
                                    <p:anim calcmode="lin" valueType="num">
                                      <p:cBhvr>
                                        <p:cTn id="38" dur="800" decel="100000" fill="hold"/>
                                        <p:tgtEl>
                                          <p:spTgt spid="16392"/>
                                        </p:tgtEl>
                                        <p:attrNameLst>
                                          <p:attrName>style.rotation</p:attrName>
                                        </p:attrNameLst>
                                      </p:cBhvr>
                                      <p:tavLst>
                                        <p:tav tm="0">
                                          <p:val>
                                            <p:fltVal val="-90"/>
                                          </p:val>
                                        </p:tav>
                                        <p:tav tm="100000">
                                          <p:val>
                                            <p:fltVal val="0"/>
                                          </p:val>
                                        </p:tav>
                                      </p:tavLst>
                                    </p:anim>
                                    <p:anim calcmode="lin" valueType="num">
                                      <p:cBhvr>
                                        <p:cTn id="39" dur="800" decel="100000" fill="hold"/>
                                        <p:tgtEl>
                                          <p:spTgt spid="16392"/>
                                        </p:tgtEl>
                                        <p:attrNameLst>
                                          <p:attrName>ppt_x</p:attrName>
                                        </p:attrNameLst>
                                      </p:cBhvr>
                                      <p:tavLst>
                                        <p:tav tm="0">
                                          <p:val>
                                            <p:strVal val="#ppt_x+0.4"/>
                                          </p:val>
                                        </p:tav>
                                        <p:tav tm="100000">
                                          <p:val>
                                            <p:strVal val="#ppt_x-0.05"/>
                                          </p:val>
                                        </p:tav>
                                      </p:tavLst>
                                    </p:anim>
                                    <p:anim calcmode="lin" valueType="num">
                                      <p:cBhvr>
                                        <p:cTn id="40" dur="800" decel="100000" fill="hold"/>
                                        <p:tgtEl>
                                          <p:spTgt spid="1639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639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639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fade">
                                      <p:cBhvr>
                                        <p:cTn id="47" dur="2000"/>
                                        <p:tgtEl>
                                          <p:spTgt spid="16394"/>
                                        </p:tgtEl>
                                      </p:cBhvr>
                                    </p:animEffect>
                                    <p:anim calcmode="lin" valueType="num">
                                      <p:cBhvr>
                                        <p:cTn id="48" dur="2000" fill="hold"/>
                                        <p:tgtEl>
                                          <p:spTgt spid="16394"/>
                                        </p:tgtEl>
                                        <p:attrNameLst>
                                          <p:attrName>style.rotation</p:attrName>
                                        </p:attrNameLst>
                                      </p:cBhvr>
                                      <p:tavLst>
                                        <p:tav tm="0">
                                          <p:val>
                                            <p:fltVal val="720"/>
                                          </p:val>
                                        </p:tav>
                                        <p:tav tm="100000">
                                          <p:val>
                                            <p:fltVal val="0"/>
                                          </p:val>
                                        </p:tav>
                                      </p:tavLst>
                                    </p:anim>
                                    <p:anim calcmode="lin" valueType="num">
                                      <p:cBhvr>
                                        <p:cTn id="49" dur="2000" fill="hold"/>
                                        <p:tgtEl>
                                          <p:spTgt spid="16394"/>
                                        </p:tgtEl>
                                        <p:attrNameLst>
                                          <p:attrName>ppt_h</p:attrName>
                                        </p:attrNameLst>
                                      </p:cBhvr>
                                      <p:tavLst>
                                        <p:tav tm="0">
                                          <p:val>
                                            <p:fltVal val="0"/>
                                          </p:val>
                                        </p:tav>
                                        <p:tav tm="100000">
                                          <p:val>
                                            <p:strVal val="#ppt_h"/>
                                          </p:val>
                                        </p:tav>
                                      </p:tavLst>
                                    </p:anim>
                                    <p:anim calcmode="lin" valueType="num">
                                      <p:cBhvr>
                                        <p:cTn id="50" dur="2000" fill="hold"/>
                                        <p:tgtEl>
                                          <p:spTgt spid="16394"/>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16396"/>
                                        </p:tgtEl>
                                        <p:attrNameLst>
                                          <p:attrName>style.visibility</p:attrName>
                                        </p:attrNameLst>
                                      </p:cBhvr>
                                      <p:to>
                                        <p:strVal val="visible"/>
                                      </p:to>
                                    </p:set>
                                    <p:anim calcmode="lin" valueType="num">
                                      <p:cBhvr>
                                        <p:cTn id="55" dur="1000" fill="hold"/>
                                        <p:tgtEl>
                                          <p:spTgt spid="1639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6396"/>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6396"/>
                                        </p:tgtEl>
                                        <p:attrNameLst>
                                          <p:attrName>ppt_y</p:attrName>
                                        </p:attrNameLst>
                                      </p:cBhvr>
                                      <p:tavLst>
                                        <p:tav tm="0">
                                          <p:val>
                                            <p:strVal val="#ppt_y"/>
                                          </p:val>
                                        </p:tav>
                                        <p:tav tm="100000">
                                          <p:val>
                                            <p:strVal val="#ppt_y"/>
                                          </p:val>
                                        </p:tav>
                                      </p:tavLst>
                                    </p:anim>
                                    <p:animEffect transition="in" filter="fade">
                                      <p:cBhvr>
                                        <p:cTn id="58" dur="1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Graphic Design</a:t>
            </a:r>
            <a:endParaRPr lang="en-US" dirty="0">
              <a:solidFill>
                <a:schemeClr val="bg1"/>
              </a:solidFill>
            </a:endParaRPr>
          </a:p>
        </p:txBody>
      </p:sp>
      <p:sp>
        <p:nvSpPr>
          <p:cNvPr id="3" name="Content Placeholder 2"/>
          <p:cNvSpPr>
            <a:spLocks noGrp="1"/>
          </p:cNvSpPr>
          <p:nvPr>
            <p:ph idx="1"/>
          </p:nvPr>
        </p:nvSpPr>
        <p:spPr>
          <a:xfrm>
            <a:off x="457200" y="1295400"/>
            <a:ext cx="8229600" cy="5562600"/>
          </a:xfrm>
        </p:spPr>
        <p:txBody>
          <a:bodyPr>
            <a:normAutofit fontScale="62500" lnSpcReduction="20000"/>
          </a:bodyPr>
          <a:lstStyle/>
          <a:p>
            <a:pPr>
              <a:buNone/>
            </a:pPr>
            <a:r>
              <a:rPr lang="en-US" dirty="0" smtClean="0">
                <a:solidFill>
                  <a:schemeClr val="bg1"/>
                </a:solidFill>
              </a:rPr>
              <a:t>Graphic design is the art of communication, stylizing, and problem-solving through the use of type, space, and image. Graphic designers use various methods to create and combine words, symbols, and images to create a visual representation of ideas and messages. A graphic designer may use a combination of typography, visual arts and page layout techniques to produce a final result. Graphic design often refers to both the process (designing) by which the communication is created and the products (designs) which are generated.</a:t>
            </a:r>
          </a:p>
          <a:p>
            <a:pPr>
              <a:buNone/>
            </a:pPr>
            <a:r>
              <a:rPr lang="en-US" dirty="0" smtClean="0">
                <a:solidFill>
                  <a:schemeClr val="bg1"/>
                </a:solidFill>
              </a:rPr>
              <a:t>Common uses of graphic design include identity (logos and branding), publications (magazines, newspapers and books), print advertisements, posters, billboards, website graphics and elements, signs and product packaging. For example, a product package might include a logo or other artwork, organized text and pure design elements such as images, shapes and color which unify the piece. Composition is one of the most important features of graphic design, especially when using pre-existing materials or diverse elements.</a:t>
            </a:r>
          </a:p>
          <a:p>
            <a:pPr>
              <a:buNone/>
            </a:pPr>
            <a:r>
              <a:rPr lang="en-US" sz="3800" dirty="0" smtClean="0">
                <a:solidFill>
                  <a:schemeClr val="bg1"/>
                </a:solidFill>
              </a:rPr>
              <a:t>What are some things you use that have been designed by a graphic designer?</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chemeClr val="bg1"/>
                </a:solidFill>
              </a:rPr>
              <a:t>Graphic Designers have to consider what type of font they will use to get across the feeling they want. SHOULD THINGS BE IN ALL CAPS? </a:t>
            </a:r>
            <a:r>
              <a:rPr lang="en-US" dirty="0" smtClean="0">
                <a:solidFill>
                  <a:schemeClr val="bg1"/>
                </a:solidFill>
                <a:latin typeface="Algerian" pitchFamily="82" charset="0"/>
              </a:rPr>
              <a:t>Should it have an old feel to it?</a:t>
            </a:r>
            <a:r>
              <a:rPr lang="en-US" dirty="0" smtClean="0">
                <a:solidFill>
                  <a:schemeClr val="bg1"/>
                </a:solidFill>
                <a:latin typeface="Brush Script MT" pitchFamily="66" charset="0"/>
              </a:rPr>
              <a:t> How does this font come across? </a:t>
            </a:r>
          </a:p>
          <a:p>
            <a:pPr>
              <a:buNone/>
            </a:pPr>
            <a:r>
              <a:rPr lang="en-US" dirty="0" smtClean="0">
                <a:solidFill>
                  <a:schemeClr val="bg1"/>
                </a:solidFill>
                <a:latin typeface="Comic Sans MS" pitchFamily="66" charset="0"/>
              </a:rPr>
              <a:t>A font is a lot like handwriting, you wouldn’t scribble out an essay to a prestigious college you hope to attend, but you might to an informal BFF. </a:t>
            </a:r>
            <a:r>
              <a:rPr lang="en-US" dirty="0" smtClean="0">
                <a:solidFill>
                  <a:schemeClr val="bg1"/>
                </a:solidFill>
                <a:latin typeface="Comic Sans MS" pitchFamily="66" charset="0"/>
                <a:sym typeface="Wingdings" pitchFamily="2" charset="2"/>
              </a:rPr>
              <a:t> &lt;3</a:t>
            </a:r>
          </a:p>
          <a:p>
            <a:pPr>
              <a:buNone/>
            </a:pPr>
            <a:r>
              <a:rPr lang="en-US" sz="3900" dirty="0" smtClean="0">
                <a:solidFill>
                  <a:schemeClr val="bg1"/>
                </a:solidFill>
                <a:latin typeface="Chiller" pitchFamily="82" charset="0"/>
                <a:sym typeface="Wingdings" pitchFamily="2" charset="2"/>
              </a:rPr>
              <a:t>Consider the fonts on the next ads, also, keep in mind views on culture, and who the target audience is.</a:t>
            </a:r>
            <a:endParaRPr lang="en-US" sz="3900" dirty="0">
              <a:solidFill>
                <a:schemeClr val="bg1"/>
              </a:solidFill>
              <a:latin typeface="Chiller"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Graphic Designs for WWI &amp; WWII</a:t>
            </a:r>
            <a:br>
              <a:rPr lang="en-US" dirty="0" smtClean="0">
                <a:solidFill>
                  <a:schemeClr val="bg1"/>
                </a:solidFill>
              </a:rPr>
            </a:br>
            <a:r>
              <a:rPr lang="en-US" dirty="0" err="1" smtClean="0">
                <a:solidFill>
                  <a:schemeClr val="bg1"/>
                </a:solidFill>
              </a:rPr>
              <a:t>a.k.a</a:t>
            </a:r>
            <a:r>
              <a:rPr lang="en-US" dirty="0" smtClean="0">
                <a:solidFill>
                  <a:schemeClr val="bg1"/>
                </a:solidFill>
              </a:rPr>
              <a:t> BEFORE COMPUTERS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pic>
        <p:nvPicPr>
          <p:cNvPr id="18434" name="Picture 2" descr="http://www.crestock.com/uploads/blog/2008/propagandaposters/us_propaganda-21.jpg"/>
          <p:cNvPicPr>
            <a:picLocks noChangeAspect="1" noChangeArrowheads="1"/>
          </p:cNvPicPr>
          <p:nvPr/>
        </p:nvPicPr>
        <p:blipFill>
          <a:blip r:embed="rId2" cstate="print"/>
          <a:srcRect/>
          <a:stretch>
            <a:fillRect/>
          </a:stretch>
        </p:blipFill>
        <p:spPr bwMode="auto">
          <a:xfrm>
            <a:off x="0" y="1447800"/>
            <a:ext cx="4114800" cy="5385864"/>
          </a:xfrm>
          <a:prstGeom prst="rect">
            <a:avLst/>
          </a:prstGeom>
          <a:noFill/>
        </p:spPr>
      </p:pic>
      <p:pic>
        <p:nvPicPr>
          <p:cNvPr id="18436" name="Picture 4" descr="http://file.vintageadbrowser.com/l-fn87dt1vtq8eyi.jpg"/>
          <p:cNvPicPr>
            <a:picLocks noChangeAspect="1" noChangeArrowheads="1"/>
          </p:cNvPicPr>
          <p:nvPr/>
        </p:nvPicPr>
        <p:blipFill>
          <a:blip r:embed="rId3" cstate="print"/>
          <a:srcRect/>
          <a:stretch>
            <a:fillRect/>
          </a:stretch>
        </p:blipFill>
        <p:spPr bwMode="auto">
          <a:xfrm>
            <a:off x="0" y="-95291"/>
            <a:ext cx="5486400" cy="6953291"/>
          </a:xfrm>
          <a:prstGeom prst="rect">
            <a:avLst/>
          </a:prstGeom>
          <a:noFill/>
        </p:spPr>
      </p:pic>
      <p:pic>
        <p:nvPicPr>
          <p:cNvPr id="18438" name="Picture 6" descr="http://cdn.tutsplus.com/vector/uploads/legacy/articles/2010/inspir_propagandaposters/closedfortheduration.jpg"/>
          <p:cNvPicPr>
            <a:picLocks noChangeAspect="1" noChangeArrowheads="1"/>
          </p:cNvPicPr>
          <p:nvPr/>
        </p:nvPicPr>
        <p:blipFill>
          <a:blip r:embed="rId4" cstate="print"/>
          <a:srcRect/>
          <a:stretch>
            <a:fillRect/>
          </a:stretch>
        </p:blipFill>
        <p:spPr bwMode="auto">
          <a:xfrm>
            <a:off x="4474156" y="0"/>
            <a:ext cx="4669844" cy="6858000"/>
          </a:xfrm>
          <a:prstGeom prst="rect">
            <a:avLst/>
          </a:prstGeom>
          <a:noFill/>
        </p:spPr>
      </p:pic>
      <p:pic>
        <p:nvPicPr>
          <p:cNvPr id="18440" name="Picture 8" descr="http://duckrabbit.info/blog/wp-content/uploads/2009/08/Picture-381.png"/>
          <p:cNvPicPr>
            <a:picLocks noChangeAspect="1" noChangeArrowheads="1"/>
          </p:cNvPicPr>
          <p:nvPr/>
        </p:nvPicPr>
        <p:blipFill>
          <a:blip r:embed="rId5" cstate="print"/>
          <a:srcRect/>
          <a:stretch>
            <a:fillRect/>
          </a:stretch>
        </p:blipFill>
        <p:spPr bwMode="auto">
          <a:xfrm>
            <a:off x="0" y="0"/>
            <a:ext cx="4427220" cy="6324600"/>
          </a:xfrm>
          <a:prstGeom prst="rect">
            <a:avLst/>
          </a:prstGeom>
          <a:noFill/>
        </p:spPr>
      </p:pic>
      <p:pic>
        <p:nvPicPr>
          <p:cNvPr id="18442" name="Picture 10" descr="http://www.sciencebuzz.org/sites/default/files/images/h63193a.jpg"/>
          <p:cNvPicPr>
            <a:picLocks noChangeAspect="1" noChangeArrowheads="1"/>
          </p:cNvPicPr>
          <p:nvPr/>
        </p:nvPicPr>
        <p:blipFill>
          <a:blip r:embed="rId6" cstate="print"/>
          <a:srcRect/>
          <a:stretch>
            <a:fillRect/>
          </a:stretch>
        </p:blipFill>
        <p:spPr bwMode="auto">
          <a:xfrm>
            <a:off x="2514600" y="0"/>
            <a:ext cx="4267200" cy="6868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 calcmode="lin" valueType="num">
                                      <p:cBhvr>
                                        <p:cTn id="12" dur="500" fill="hold"/>
                                        <p:tgtEl>
                                          <p:spTgt spid="18436"/>
                                        </p:tgtEl>
                                        <p:attrNameLst>
                                          <p:attrName>ppt_w</p:attrName>
                                        </p:attrNameLst>
                                      </p:cBhvr>
                                      <p:tavLst>
                                        <p:tav tm="0">
                                          <p:val>
                                            <p:fltVal val="0"/>
                                          </p:val>
                                        </p:tav>
                                        <p:tav tm="100000">
                                          <p:val>
                                            <p:strVal val="#ppt_w"/>
                                          </p:val>
                                        </p:tav>
                                      </p:tavLst>
                                    </p:anim>
                                    <p:anim calcmode="lin" valueType="num">
                                      <p:cBhvr>
                                        <p:cTn id="13"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fade">
                                      <p:cBhvr>
                                        <p:cTn id="18" dur="800" decel="100000"/>
                                        <p:tgtEl>
                                          <p:spTgt spid="18438"/>
                                        </p:tgtEl>
                                      </p:cBhvr>
                                    </p:animEffect>
                                    <p:anim calcmode="lin" valueType="num">
                                      <p:cBhvr>
                                        <p:cTn id="19" dur="800" decel="100000" fill="hold"/>
                                        <p:tgtEl>
                                          <p:spTgt spid="18438"/>
                                        </p:tgtEl>
                                        <p:attrNameLst>
                                          <p:attrName>style.rotation</p:attrName>
                                        </p:attrNameLst>
                                      </p:cBhvr>
                                      <p:tavLst>
                                        <p:tav tm="0">
                                          <p:val>
                                            <p:fltVal val="-90"/>
                                          </p:val>
                                        </p:tav>
                                        <p:tav tm="100000">
                                          <p:val>
                                            <p:fltVal val="0"/>
                                          </p:val>
                                        </p:tav>
                                      </p:tavLst>
                                    </p:anim>
                                    <p:anim calcmode="lin" valueType="num">
                                      <p:cBhvr>
                                        <p:cTn id="20" dur="800" decel="100000" fill="hold"/>
                                        <p:tgtEl>
                                          <p:spTgt spid="18438"/>
                                        </p:tgtEl>
                                        <p:attrNameLst>
                                          <p:attrName>ppt_x</p:attrName>
                                        </p:attrNameLst>
                                      </p:cBhvr>
                                      <p:tavLst>
                                        <p:tav tm="0">
                                          <p:val>
                                            <p:strVal val="#ppt_x+0.4"/>
                                          </p:val>
                                        </p:tav>
                                        <p:tav tm="100000">
                                          <p:val>
                                            <p:strVal val="#ppt_x-0.05"/>
                                          </p:val>
                                        </p:tav>
                                      </p:tavLst>
                                    </p:anim>
                                    <p:anim calcmode="lin" valueType="num">
                                      <p:cBhvr>
                                        <p:cTn id="21" dur="800" decel="100000" fill="hold"/>
                                        <p:tgtEl>
                                          <p:spTgt spid="18438"/>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8438"/>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8438"/>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8440"/>
                                        </p:tgtEl>
                                        <p:attrNameLst>
                                          <p:attrName>style.visibility</p:attrName>
                                        </p:attrNameLst>
                                      </p:cBhvr>
                                      <p:to>
                                        <p:strVal val="visible"/>
                                      </p:to>
                                    </p:set>
                                    <p:anim calcmode="lin" valueType="num">
                                      <p:cBhvr>
                                        <p:cTn id="28" dur="500" decel="50000" fill="hold">
                                          <p:stCondLst>
                                            <p:cond delay="0"/>
                                          </p:stCondLst>
                                        </p:cTn>
                                        <p:tgtEl>
                                          <p:spTgt spid="18440"/>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8440"/>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8440"/>
                                        </p:tgtEl>
                                        <p:attrNameLst>
                                          <p:attrName>ppt_w</p:attrName>
                                        </p:attrNameLst>
                                      </p:cBhvr>
                                      <p:tavLst>
                                        <p:tav tm="0">
                                          <p:val>
                                            <p:strVal val="#ppt_w*.05"/>
                                          </p:val>
                                        </p:tav>
                                        <p:tav tm="100000">
                                          <p:val>
                                            <p:strVal val="#ppt_w"/>
                                          </p:val>
                                        </p:tav>
                                      </p:tavLst>
                                    </p:anim>
                                    <p:anim calcmode="lin" valueType="num">
                                      <p:cBhvr>
                                        <p:cTn id="31" dur="1000" fill="hold"/>
                                        <p:tgtEl>
                                          <p:spTgt spid="18440"/>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8440"/>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8440"/>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8440"/>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8440"/>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18442"/>
                                        </p:tgtEl>
                                        <p:attrNameLst>
                                          <p:attrName>style.visibility</p:attrName>
                                        </p:attrNameLst>
                                      </p:cBhvr>
                                      <p:to>
                                        <p:strVal val="visible"/>
                                      </p:to>
                                    </p:set>
                                    <p:anim calcmode="lin" valueType="num">
                                      <p:cBhvr additive="base">
                                        <p:cTn id="40" dur="5000" fill="hold"/>
                                        <p:tgtEl>
                                          <p:spTgt spid="18442"/>
                                        </p:tgtEl>
                                        <p:attrNameLst>
                                          <p:attrName>ppt_x</p:attrName>
                                        </p:attrNameLst>
                                      </p:cBhvr>
                                      <p:tavLst>
                                        <p:tav tm="0">
                                          <p:val>
                                            <p:strVal val="#ppt_x"/>
                                          </p:val>
                                        </p:tav>
                                        <p:tav tm="100000">
                                          <p:val>
                                            <p:strVal val="#ppt_x"/>
                                          </p:val>
                                        </p:tav>
                                      </p:tavLst>
                                    </p:anim>
                                    <p:anim calcmode="lin" valueType="num">
                                      <p:cBhvr additive="base">
                                        <p:cTn id="41" dur="5000" fill="hold"/>
                                        <p:tgtEl>
                                          <p:spTgt spid="18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Product Ads from Coca Cola</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Who is the target audience in these product ads? Male or Female? What views on culture do they have? How are these fonts used different or the same as the fonts for WWI and WWII? </a:t>
            </a:r>
            <a:endParaRPr lang="en-US" dirty="0">
              <a:solidFill>
                <a:schemeClr val="bg1"/>
              </a:solidFill>
            </a:endParaRPr>
          </a:p>
        </p:txBody>
      </p:sp>
      <p:pic>
        <p:nvPicPr>
          <p:cNvPr id="20482" name="Picture 2" descr="http://www.adbranch.com/wp-content/uploads/coca-cola_ideal_brain_tonic_1890s.jpg"/>
          <p:cNvPicPr>
            <a:picLocks noChangeAspect="1" noChangeArrowheads="1"/>
          </p:cNvPicPr>
          <p:nvPr/>
        </p:nvPicPr>
        <p:blipFill>
          <a:blip r:embed="rId2" cstate="print"/>
          <a:srcRect/>
          <a:stretch>
            <a:fillRect/>
          </a:stretch>
        </p:blipFill>
        <p:spPr bwMode="auto">
          <a:xfrm>
            <a:off x="0" y="0"/>
            <a:ext cx="4114800" cy="6731277"/>
          </a:xfrm>
          <a:prstGeom prst="rect">
            <a:avLst/>
          </a:prstGeom>
          <a:noFill/>
        </p:spPr>
      </p:pic>
      <p:pic>
        <p:nvPicPr>
          <p:cNvPr id="20484" name="Picture 4" descr="http://t1.gstatic.com/images?q=tbn:ANd9GcTq2EdKqz5y5_tMnt-D9XTTFV2ex2Y7U8LDcFwmrvsKWC6CXGy5ig"/>
          <p:cNvPicPr>
            <a:picLocks noChangeAspect="1" noChangeArrowheads="1"/>
          </p:cNvPicPr>
          <p:nvPr/>
        </p:nvPicPr>
        <p:blipFill>
          <a:blip r:embed="rId3" cstate="print"/>
          <a:srcRect/>
          <a:stretch>
            <a:fillRect/>
          </a:stretch>
        </p:blipFill>
        <p:spPr bwMode="auto">
          <a:xfrm>
            <a:off x="4191000" y="0"/>
            <a:ext cx="4953000" cy="6219671"/>
          </a:xfrm>
          <a:prstGeom prst="rect">
            <a:avLst/>
          </a:prstGeom>
          <a:noFill/>
        </p:spPr>
      </p:pic>
      <p:pic>
        <p:nvPicPr>
          <p:cNvPr id="20486" name="Picture 6" descr="http://www.psdeluxe.com/wp-content/uploads/2009/08/31.jpg"/>
          <p:cNvPicPr>
            <a:picLocks noChangeAspect="1" noChangeArrowheads="1"/>
          </p:cNvPicPr>
          <p:nvPr/>
        </p:nvPicPr>
        <p:blipFill>
          <a:blip r:embed="rId4" cstate="print"/>
          <a:srcRect/>
          <a:stretch>
            <a:fillRect/>
          </a:stretch>
        </p:blipFill>
        <p:spPr bwMode="auto">
          <a:xfrm>
            <a:off x="0" y="-152400"/>
            <a:ext cx="3886200" cy="6703418"/>
          </a:xfrm>
          <a:prstGeom prst="rect">
            <a:avLst/>
          </a:prstGeom>
          <a:noFill/>
        </p:spPr>
      </p:pic>
      <p:pic>
        <p:nvPicPr>
          <p:cNvPr id="20488" name="Picture 8" descr="http://t3.gstatic.com/images?q=tbn:ANd9GcSw3Y9SMcZzZHhJ9HU1aS-YPSGOyH_apk3P59yPg3r25dp4BNPIKg"/>
          <p:cNvPicPr>
            <a:picLocks noChangeAspect="1" noChangeArrowheads="1"/>
          </p:cNvPicPr>
          <p:nvPr/>
        </p:nvPicPr>
        <p:blipFill>
          <a:blip r:embed="rId5" cstate="print"/>
          <a:srcRect/>
          <a:stretch>
            <a:fillRect/>
          </a:stretch>
        </p:blipFill>
        <p:spPr bwMode="auto">
          <a:xfrm>
            <a:off x="0" y="0"/>
            <a:ext cx="6019800" cy="68148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fade">
                                      <p:cBhvr>
                                        <p:cTn id="12" dur="800" decel="100000"/>
                                        <p:tgtEl>
                                          <p:spTgt spid="20484"/>
                                        </p:tgtEl>
                                      </p:cBhvr>
                                    </p:animEffect>
                                    <p:anim calcmode="lin" valueType="num">
                                      <p:cBhvr>
                                        <p:cTn id="13" dur="800" decel="100000" fill="hold"/>
                                        <p:tgtEl>
                                          <p:spTgt spid="20484"/>
                                        </p:tgtEl>
                                        <p:attrNameLst>
                                          <p:attrName>style.rotation</p:attrName>
                                        </p:attrNameLst>
                                      </p:cBhvr>
                                      <p:tavLst>
                                        <p:tav tm="0">
                                          <p:val>
                                            <p:fltVal val="-90"/>
                                          </p:val>
                                        </p:tav>
                                        <p:tav tm="100000">
                                          <p:val>
                                            <p:fltVal val="0"/>
                                          </p:val>
                                        </p:tav>
                                      </p:tavLst>
                                    </p:anim>
                                    <p:anim calcmode="lin" valueType="num">
                                      <p:cBhvr>
                                        <p:cTn id="14" dur="800" decel="100000" fill="hold"/>
                                        <p:tgtEl>
                                          <p:spTgt spid="20484"/>
                                        </p:tgtEl>
                                        <p:attrNameLst>
                                          <p:attrName>ppt_x</p:attrName>
                                        </p:attrNameLst>
                                      </p:cBhvr>
                                      <p:tavLst>
                                        <p:tav tm="0">
                                          <p:val>
                                            <p:strVal val="#ppt_x+0.4"/>
                                          </p:val>
                                        </p:tav>
                                        <p:tav tm="100000">
                                          <p:val>
                                            <p:strVal val="#ppt_x-0.05"/>
                                          </p:val>
                                        </p:tav>
                                      </p:tavLst>
                                    </p:anim>
                                    <p:anim calcmode="lin" valueType="num">
                                      <p:cBhvr>
                                        <p:cTn id="15" dur="800" decel="100000" fill="hold"/>
                                        <p:tgtEl>
                                          <p:spTgt spid="2048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0486"/>
                                        </p:tgtEl>
                                        <p:attrNameLst>
                                          <p:attrName>style.visibility</p:attrName>
                                        </p:attrNameLst>
                                      </p:cBhvr>
                                      <p:to>
                                        <p:strVal val="visible"/>
                                      </p:to>
                                    </p:set>
                                    <p:anim calcmode="lin" valueType="num">
                                      <p:cBhvr>
                                        <p:cTn id="22" dur="1000" fill="hold"/>
                                        <p:tgtEl>
                                          <p:spTgt spid="20486"/>
                                        </p:tgtEl>
                                        <p:attrNameLst>
                                          <p:attrName>ppt_x</p:attrName>
                                        </p:attrNameLst>
                                      </p:cBhvr>
                                      <p:tavLst>
                                        <p:tav tm="0">
                                          <p:val>
                                            <p:strVal val="#ppt_x-.2"/>
                                          </p:val>
                                        </p:tav>
                                        <p:tav tm="100000">
                                          <p:val>
                                            <p:strVal val="#ppt_x"/>
                                          </p:val>
                                        </p:tav>
                                      </p:tavLst>
                                    </p:anim>
                                    <p:anim calcmode="lin" valueType="num">
                                      <p:cBhvr>
                                        <p:cTn id="23" dur="1000" fill="hold"/>
                                        <p:tgtEl>
                                          <p:spTgt spid="2048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48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20488"/>
                                        </p:tgtEl>
                                        <p:attrNameLst>
                                          <p:attrName>style.visibility</p:attrName>
                                        </p:attrNameLst>
                                      </p:cBhvr>
                                      <p:to>
                                        <p:strVal val="visible"/>
                                      </p:to>
                                    </p:set>
                                    <p:animEffect transition="in" filter="fade">
                                      <p:cBhvr>
                                        <p:cTn id="29" dur="800" decel="100000"/>
                                        <p:tgtEl>
                                          <p:spTgt spid="20488"/>
                                        </p:tgtEl>
                                      </p:cBhvr>
                                    </p:animEffect>
                                    <p:anim calcmode="lin" valueType="num">
                                      <p:cBhvr>
                                        <p:cTn id="30" dur="800" decel="100000" fill="hold"/>
                                        <p:tgtEl>
                                          <p:spTgt spid="20488"/>
                                        </p:tgtEl>
                                        <p:attrNameLst>
                                          <p:attrName>style.rotation</p:attrName>
                                        </p:attrNameLst>
                                      </p:cBhvr>
                                      <p:tavLst>
                                        <p:tav tm="0">
                                          <p:val>
                                            <p:fltVal val="-90"/>
                                          </p:val>
                                        </p:tav>
                                        <p:tav tm="100000">
                                          <p:val>
                                            <p:fltVal val="0"/>
                                          </p:val>
                                        </p:tav>
                                      </p:tavLst>
                                    </p:anim>
                                    <p:anim calcmode="lin" valueType="num">
                                      <p:cBhvr>
                                        <p:cTn id="31" dur="800" decel="100000" fill="hold"/>
                                        <p:tgtEl>
                                          <p:spTgt spid="20488"/>
                                        </p:tgtEl>
                                        <p:attrNameLst>
                                          <p:attrName>ppt_x</p:attrName>
                                        </p:attrNameLst>
                                      </p:cBhvr>
                                      <p:tavLst>
                                        <p:tav tm="0">
                                          <p:val>
                                            <p:strVal val="#ppt_x+0.4"/>
                                          </p:val>
                                        </p:tav>
                                        <p:tav tm="100000">
                                          <p:val>
                                            <p:strVal val="#ppt_x-0.05"/>
                                          </p:val>
                                        </p:tav>
                                      </p:tavLst>
                                    </p:anim>
                                    <p:anim calcmode="lin" valueType="num">
                                      <p:cBhvr>
                                        <p:cTn id="32" dur="800" decel="100000" fill="hold"/>
                                        <p:tgtEl>
                                          <p:spTgt spid="2048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048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048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866</Words>
  <Application>Microsoft Office PowerPoint</Application>
  <PresentationFormat>On-screen Show (4:3)</PresentationFormat>
  <Paragraphs>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What is Functional Art?</vt:lpstr>
      <vt:lpstr>Industrial Design</vt:lpstr>
      <vt:lpstr>Fashion Design</vt:lpstr>
      <vt:lpstr>Fashion Design</vt:lpstr>
      <vt:lpstr>Graphic Design</vt:lpstr>
      <vt:lpstr>Slide 7</vt:lpstr>
      <vt:lpstr>Graphic Designs for WWI &amp; WWII a.k.a BEFORE COMPUTERS</vt:lpstr>
      <vt:lpstr>Product Ads from Coca Cola</vt:lpstr>
      <vt:lpstr>Has the target audience of this ad changed compared to current day?</vt:lpstr>
      <vt:lpstr>Who drinks Coke today?</vt:lpstr>
      <vt:lpstr>Who drinks Diet Coke?</vt:lpstr>
      <vt:lpstr>Slide 13</vt:lpstr>
      <vt:lpstr>Slide 14</vt:lpstr>
      <vt:lpstr>Slide 15</vt:lpstr>
      <vt:lpstr>Slide 16</vt:lpstr>
      <vt:lpstr>Your Task: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 Laptop</dc:creator>
  <cp:lastModifiedBy>Sam's Laptop</cp:lastModifiedBy>
  <cp:revision>15</cp:revision>
  <dcterms:created xsi:type="dcterms:W3CDTF">2013-12-09T16:23:56Z</dcterms:created>
  <dcterms:modified xsi:type="dcterms:W3CDTF">2013-12-09T18:47:20Z</dcterms:modified>
</cp:coreProperties>
</file>