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0" r:id="rId3"/>
    <p:sldId id="257" r:id="rId4"/>
    <p:sldId id="258" r:id="rId5"/>
    <p:sldId id="259"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08"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5DD61B-1986-41F1-B09C-FC6920C6D199}" type="datetimeFigureOut">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51E85-4F10-44BE-B529-8EEE40F819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5DD61B-1986-41F1-B09C-FC6920C6D199}" type="datetimeFigureOut">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51E85-4F10-44BE-B529-8EEE40F819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5DD61B-1986-41F1-B09C-FC6920C6D199}" type="datetimeFigureOut">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51E85-4F10-44BE-B529-8EEE40F819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5DD61B-1986-41F1-B09C-FC6920C6D199}" type="datetimeFigureOut">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51E85-4F10-44BE-B529-8EEE40F819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5DD61B-1986-41F1-B09C-FC6920C6D199}" type="datetimeFigureOut">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51E85-4F10-44BE-B529-8EEE40F8196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5DD61B-1986-41F1-B09C-FC6920C6D199}" type="datetimeFigureOut">
              <a:rPr lang="en-US" smtClean="0"/>
              <a:pPr/>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51E85-4F10-44BE-B529-8EEE40F819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5DD61B-1986-41F1-B09C-FC6920C6D199}" type="datetimeFigureOut">
              <a:rPr lang="en-US" smtClean="0"/>
              <a:pPr/>
              <a:t>9/10/2013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151E85-4F10-44BE-B529-8EEE40F819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5DD61B-1986-41F1-B09C-FC6920C6D199}" type="datetimeFigureOut">
              <a:rPr lang="en-US" smtClean="0"/>
              <a:pPr/>
              <a:t>9/10/2013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151E85-4F10-44BE-B529-8EEE40F819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5DD61B-1986-41F1-B09C-FC6920C6D199}" type="datetimeFigureOut">
              <a:rPr lang="en-US" smtClean="0"/>
              <a:pPr/>
              <a:t>9/10/2013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151E85-4F10-44BE-B529-8EEE40F819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5DD61B-1986-41F1-B09C-FC6920C6D199}" type="datetimeFigureOut">
              <a:rPr lang="en-US" smtClean="0"/>
              <a:pPr/>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51E85-4F10-44BE-B529-8EEE40F819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5DD61B-1986-41F1-B09C-FC6920C6D199}" type="datetimeFigureOut">
              <a:rPr lang="en-US" smtClean="0"/>
              <a:pPr/>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51E85-4F10-44BE-B529-8EEE40F819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DD61B-1986-41F1-B09C-FC6920C6D199}" type="datetimeFigureOut">
              <a:rPr lang="en-US" smtClean="0"/>
              <a:pPr/>
              <a:t>9/10/2013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51E85-4F10-44BE-B529-8EEE40F819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5RG000A.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228600" y="381000"/>
            <a:ext cx="7010400" cy="1107996"/>
          </a:xfrm>
          <a:prstGeom prst="rect">
            <a:avLst/>
          </a:prstGeom>
          <a:noFill/>
        </p:spPr>
        <p:txBody>
          <a:bodyPr wrap="square" rtlCol="0">
            <a:spAutoFit/>
          </a:bodyPr>
          <a:lstStyle/>
          <a:p>
            <a:r>
              <a:rPr lang="en-US" sz="6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Linear Perspective</a:t>
            </a:r>
            <a:endParaRPr lang="en-US" sz="6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7" name="Rectangle 6"/>
          <p:cNvSpPr/>
          <p:nvPr/>
        </p:nvSpPr>
        <p:spPr>
          <a:xfrm>
            <a:off x="-314566" y="1600200"/>
            <a:ext cx="9458566"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appearance of things relative to one another</a:t>
            </a:r>
          </a:p>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as determined by their distance from the viewer</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4525963"/>
          </a:xfrm>
        </p:spPr>
        <p:txBody>
          <a:bodyPr/>
          <a:lstStyle/>
          <a:p>
            <a:pPr>
              <a:buNone/>
            </a:pPr>
            <a:r>
              <a:rPr lang="en-US" b="1" dirty="0" smtClean="0"/>
              <a:t>Color and Value Change </a:t>
            </a:r>
            <a:r>
              <a:rPr lang="en-US" dirty="0" smtClean="0"/>
              <a:t>– the use of a cooler and lighter value of color in the areas you want to appear further in the distance. Colors in the foreground will be warmer and higher in value.</a:t>
            </a:r>
          </a:p>
          <a:p>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1600200" y="3200400"/>
            <a:ext cx="6608550" cy="338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534400" cy="6096000"/>
          </a:xfrm>
        </p:spPr>
        <p:txBody>
          <a:bodyPr>
            <a:normAutofit fontScale="85000" lnSpcReduction="10000"/>
          </a:bodyPr>
          <a:lstStyle/>
          <a:p>
            <a:pPr>
              <a:buNone/>
            </a:pPr>
            <a:r>
              <a:rPr lang="en-US" b="1" dirty="0" smtClean="0"/>
              <a:t>Rules of Thumb</a:t>
            </a:r>
          </a:p>
          <a:p>
            <a:pPr>
              <a:buNone/>
            </a:pPr>
            <a:r>
              <a:rPr lang="en-US" dirty="0" smtClean="0"/>
              <a:t> </a:t>
            </a:r>
          </a:p>
          <a:p>
            <a:pPr marL="514350" lvl="0" indent="-514350">
              <a:buFont typeface="+mj-lt"/>
              <a:buAutoNum type="arabicPeriod"/>
            </a:pPr>
            <a:r>
              <a:rPr lang="en-US" dirty="0" smtClean="0"/>
              <a:t>Things appear to grow smaller as they recede into the distance</a:t>
            </a:r>
          </a:p>
          <a:p>
            <a:pPr marL="514350" lvl="0" indent="-514350">
              <a:buFont typeface="+mj-lt"/>
              <a:buAutoNum type="arabicPeriod"/>
            </a:pPr>
            <a:r>
              <a:rPr lang="en-US" dirty="0" smtClean="0"/>
              <a:t>All horizontal parallel lines that are above the Eye Level line appear to go downward as they recede into the distance</a:t>
            </a:r>
          </a:p>
          <a:p>
            <a:pPr marL="514350" lvl="0" indent="-514350">
              <a:buFont typeface="+mj-lt"/>
              <a:buAutoNum type="arabicPeriod"/>
            </a:pPr>
            <a:r>
              <a:rPr lang="en-US" dirty="0" smtClean="0"/>
              <a:t>All horizontal parallel lines that are below the Eye Level line appear to go upward as they recede into the distance</a:t>
            </a:r>
          </a:p>
          <a:p>
            <a:pPr marL="514350" lvl="0" indent="-514350">
              <a:buFont typeface="+mj-lt"/>
              <a:buAutoNum type="arabicPeriod"/>
            </a:pPr>
            <a:r>
              <a:rPr lang="en-US" dirty="0" smtClean="0"/>
              <a:t>Vertical lines in 1point and 2 point perspective will always be parallel to the sides of your picture plane</a:t>
            </a:r>
          </a:p>
          <a:p>
            <a:pPr marL="514350" lvl="0" indent="-514350">
              <a:buFont typeface="+mj-lt"/>
              <a:buAutoNum type="arabicPeriod"/>
            </a:pPr>
            <a:r>
              <a:rPr lang="en-US" dirty="0" smtClean="0"/>
              <a:t>Horizontal lines will only be parallel to the top and bottom of the page in 1 point perspective</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1000"/>
            <a:ext cx="7924800" cy="1569660"/>
          </a:xfrm>
          <a:prstGeom prst="rect">
            <a:avLst/>
          </a:prstGeom>
          <a:noFill/>
        </p:spPr>
        <p:txBody>
          <a:bodyPr wrap="square" rtlCol="0">
            <a:spAutoFit/>
          </a:bodyPr>
          <a:lstStyle/>
          <a:p>
            <a:r>
              <a:rPr lang="en-US" sz="2400" dirty="0" smtClean="0"/>
              <a:t>Linear Perspective is based on the concept that all lines meet at what is called a “Vanishing Point” on the “Horizon Line”. As objects become closer to the vanishing point, they become smaller. The farther away they are, the bigger they become. </a:t>
            </a:r>
            <a:endParaRPr lang="en-US" sz="2400" dirty="0"/>
          </a:p>
        </p:txBody>
      </p:sp>
      <p:sp>
        <p:nvSpPr>
          <p:cNvPr id="5" name="TextBox 4"/>
          <p:cNvSpPr txBox="1"/>
          <p:nvPr/>
        </p:nvSpPr>
        <p:spPr>
          <a:xfrm>
            <a:off x="304800" y="2133600"/>
            <a:ext cx="6559232" cy="461665"/>
          </a:xfrm>
          <a:prstGeom prst="rect">
            <a:avLst/>
          </a:prstGeom>
          <a:noFill/>
        </p:spPr>
        <p:txBody>
          <a:bodyPr wrap="none" rtlCol="0">
            <a:spAutoFit/>
          </a:bodyPr>
          <a:lstStyle/>
          <a:p>
            <a:r>
              <a:rPr lang="en-US" sz="2400" dirty="0" smtClean="0"/>
              <a:t>The </a:t>
            </a:r>
            <a:r>
              <a:rPr lang="en-US" sz="2400" b="1" dirty="0" smtClean="0"/>
              <a:t>Horizon Line</a:t>
            </a:r>
            <a:r>
              <a:rPr lang="en-US" sz="2400" dirty="0" smtClean="0"/>
              <a:t> is where the </a:t>
            </a:r>
            <a:r>
              <a:rPr lang="en-US" sz="2400" b="1" dirty="0" smtClean="0"/>
              <a:t>Earth</a:t>
            </a:r>
            <a:r>
              <a:rPr lang="en-US" sz="2400" dirty="0" smtClean="0"/>
              <a:t> meets the </a:t>
            </a:r>
            <a:r>
              <a:rPr lang="en-US" sz="2400" b="1" dirty="0" smtClean="0"/>
              <a:t>Sky</a:t>
            </a:r>
            <a:r>
              <a:rPr lang="en-US" dirty="0" smtClean="0"/>
              <a:t>.</a:t>
            </a:r>
            <a:endParaRPr lang="en-US" dirty="0"/>
          </a:p>
        </p:txBody>
      </p:sp>
      <p:pic>
        <p:nvPicPr>
          <p:cNvPr id="6" name="Picture 5" descr="G5RG000A.jpg"/>
          <p:cNvPicPr>
            <a:picLocks noChangeAspect="1"/>
          </p:cNvPicPr>
          <p:nvPr/>
        </p:nvPicPr>
        <p:blipFill>
          <a:blip r:embed="rId2" cstate="print"/>
          <a:stretch>
            <a:fillRect/>
          </a:stretch>
        </p:blipFill>
        <p:spPr>
          <a:xfrm>
            <a:off x="3581400" y="2590800"/>
            <a:ext cx="5334000" cy="4000500"/>
          </a:xfrm>
          <a:prstGeom prst="rect">
            <a:avLst/>
          </a:prstGeom>
        </p:spPr>
      </p:pic>
      <p:sp>
        <p:nvSpPr>
          <p:cNvPr id="7" name="TextBox 6"/>
          <p:cNvSpPr txBox="1"/>
          <p:nvPr/>
        </p:nvSpPr>
        <p:spPr>
          <a:xfrm>
            <a:off x="0" y="3124200"/>
            <a:ext cx="3200400" cy="1938992"/>
          </a:xfrm>
          <a:prstGeom prst="rect">
            <a:avLst/>
          </a:prstGeom>
          <a:noFill/>
        </p:spPr>
        <p:txBody>
          <a:bodyPr wrap="square" rtlCol="0">
            <a:spAutoFit/>
          </a:bodyPr>
          <a:lstStyle/>
          <a:p>
            <a:r>
              <a:rPr lang="en-US" sz="2400" dirty="0" smtClean="0"/>
              <a:t>Even though we know that everything is the same size in this picture, that’s not how our eye sees it.</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304800"/>
            <a:ext cx="5486400" cy="1200329"/>
          </a:xfrm>
          <a:prstGeom prst="rect">
            <a:avLst/>
          </a:prstGeom>
          <a:noFill/>
        </p:spPr>
        <p:txBody>
          <a:bodyPr wrap="square" rtlCol="0">
            <a:spAutoFit/>
          </a:bodyPr>
          <a:lstStyle/>
          <a:p>
            <a:r>
              <a:rPr lang="en-US" sz="2400" dirty="0" smtClean="0"/>
              <a:t>Before linear perspective, art was flat looking, and artists had a hard time trying to draw things to scale correctly.</a:t>
            </a:r>
          </a:p>
        </p:txBody>
      </p:sp>
      <p:pic>
        <p:nvPicPr>
          <p:cNvPr id="5" name="Picture 4" descr="4-30TroubadourGarden.jpg"/>
          <p:cNvPicPr>
            <a:picLocks noChangeAspect="1"/>
          </p:cNvPicPr>
          <p:nvPr/>
        </p:nvPicPr>
        <p:blipFill>
          <a:blip r:embed="rId2" cstate="print"/>
          <a:stretch>
            <a:fillRect/>
          </a:stretch>
        </p:blipFill>
        <p:spPr>
          <a:xfrm>
            <a:off x="304800" y="1676399"/>
            <a:ext cx="3733800" cy="2867253"/>
          </a:xfrm>
          <a:prstGeom prst="rect">
            <a:avLst/>
          </a:prstGeom>
        </p:spPr>
      </p:pic>
      <p:pic>
        <p:nvPicPr>
          <p:cNvPr id="6" name="Picture 5" descr="240image.jpg"/>
          <p:cNvPicPr>
            <a:picLocks noChangeAspect="1"/>
          </p:cNvPicPr>
          <p:nvPr/>
        </p:nvPicPr>
        <p:blipFill>
          <a:blip r:embed="rId3" cstate="print"/>
          <a:stretch>
            <a:fillRect/>
          </a:stretch>
        </p:blipFill>
        <p:spPr>
          <a:xfrm>
            <a:off x="4495800" y="2590800"/>
            <a:ext cx="3657600" cy="4067331"/>
          </a:xfrm>
          <a:prstGeom prst="rect">
            <a:avLst/>
          </a:prstGeom>
        </p:spPr>
      </p:pic>
      <p:sp>
        <p:nvSpPr>
          <p:cNvPr id="7" name="TextBox 6"/>
          <p:cNvSpPr txBox="1"/>
          <p:nvPr/>
        </p:nvSpPr>
        <p:spPr>
          <a:xfrm>
            <a:off x="533400" y="4724400"/>
            <a:ext cx="3352800" cy="1938992"/>
          </a:xfrm>
          <a:prstGeom prst="rect">
            <a:avLst/>
          </a:prstGeom>
          <a:noFill/>
        </p:spPr>
        <p:txBody>
          <a:bodyPr wrap="square" rtlCol="0">
            <a:spAutoFit/>
          </a:bodyPr>
          <a:lstStyle/>
          <a:p>
            <a:r>
              <a:rPr lang="en-US" sz="2400" dirty="0" smtClean="0"/>
              <a:t>Check out how the walls are drawn in this Medieval art. See how the people don’t change size?</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1000"/>
            <a:ext cx="5791199" cy="1938992"/>
          </a:xfrm>
          <a:prstGeom prst="rect">
            <a:avLst/>
          </a:prstGeom>
          <a:noFill/>
        </p:spPr>
        <p:txBody>
          <a:bodyPr wrap="square" rtlCol="0">
            <a:spAutoFit/>
          </a:bodyPr>
          <a:lstStyle/>
          <a:p>
            <a:r>
              <a:rPr lang="en-US" sz="2400" dirty="0" smtClean="0"/>
              <a:t>After the Medieval times came the Renaissance, the “rebirth”, and an Italian architect and artist, </a:t>
            </a:r>
            <a:r>
              <a:rPr lang="en-US" sz="2400" b="1" dirty="0" smtClean="0"/>
              <a:t>Filippo Brunelleschi, </a:t>
            </a:r>
            <a:r>
              <a:rPr lang="en-US" sz="2400" dirty="0" smtClean="0"/>
              <a:t>wanted a way to represent what he saw with his eye precisely onto paper. </a:t>
            </a:r>
            <a:endParaRPr lang="en-US" sz="2400" dirty="0"/>
          </a:p>
        </p:txBody>
      </p:sp>
      <p:pic>
        <p:nvPicPr>
          <p:cNvPr id="5" name="Picture 4" descr="220px-Masaccio,_cappella_brancacci,_san_pietro_in_cattedra._ritratto_di_filippo_brunelleschi.jpg"/>
          <p:cNvPicPr>
            <a:picLocks noChangeAspect="1"/>
          </p:cNvPicPr>
          <p:nvPr/>
        </p:nvPicPr>
        <p:blipFill>
          <a:blip r:embed="rId2" cstate="print"/>
          <a:stretch>
            <a:fillRect/>
          </a:stretch>
        </p:blipFill>
        <p:spPr>
          <a:xfrm>
            <a:off x="6629400" y="228600"/>
            <a:ext cx="2102238" cy="2971800"/>
          </a:xfrm>
          <a:prstGeom prst="rect">
            <a:avLst/>
          </a:prstGeom>
        </p:spPr>
      </p:pic>
      <p:pic>
        <p:nvPicPr>
          <p:cNvPr id="6" name="Picture 5" descr="filippo-brunelleschi-duomo.jpg"/>
          <p:cNvPicPr>
            <a:picLocks noChangeAspect="1"/>
          </p:cNvPicPr>
          <p:nvPr/>
        </p:nvPicPr>
        <p:blipFill>
          <a:blip r:embed="rId3" cstate="print"/>
          <a:stretch>
            <a:fillRect/>
          </a:stretch>
        </p:blipFill>
        <p:spPr>
          <a:xfrm>
            <a:off x="4323483" y="3352800"/>
            <a:ext cx="4585711" cy="3124200"/>
          </a:xfrm>
          <a:prstGeom prst="rect">
            <a:avLst/>
          </a:prstGeom>
        </p:spPr>
      </p:pic>
      <p:sp>
        <p:nvSpPr>
          <p:cNvPr id="7" name="TextBox 6"/>
          <p:cNvSpPr txBox="1"/>
          <p:nvPr/>
        </p:nvSpPr>
        <p:spPr>
          <a:xfrm>
            <a:off x="0" y="2895600"/>
            <a:ext cx="4343400" cy="2677656"/>
          </a:xfrm>
          <a:prstGeom prst="rect">
            <a:avLst/>
          </a:prstGeom>
          <a:noFill/>
        </p:spPr>
        <p:txBody>
          <a:bodyPr wrap="square" rtlCol="0">
            <a:spAutoFit/>
          </a:bodyPr>
          <a:lstStyle/>
          <a:p>
            <a:r>
              <a:rPr lang="en-US" sz="2400" dirty="0" smtClean="0"/>
              <a:t>He created Linear Perspective, which allowed him to draw things that were so mathematically precise, they could be reconstructed from his drawing, and into a building, like this dome he designed. </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5486400" cy="1569660"/>
          </a:xfrm>
          <a:prstGeom prst="rect">
            <a:avLst/>
          </a:prstGeom>
          <a:noFill/>
        </p:spPr>
        <p:txBody>
          <a:bodyPr wrap="square" rtlCol="0">
            <a:spAutoFit/>
          </a:bodyPr>
          <a:lstStyle/>
          <a:p>
            <a:r>
              <a:rPr lang="en-US" sz="2400" dirty="0" smtClean="0"/>
              <a:t>Other artists took the linear perspective theory and incorporated it into their own artwork. Suddenly, the world wasn’t flat anymore! </a:t>
            </a:r>
            <a:endParaRPr lang="en-US" sz="2400" dirty="0"/>
          </a:p>
        </p:txBody>
      </p:sp>
      <p:pic>
        <p:nvPicPr>
          <p:cNvPr id="5" name="Picture 4" descr="The-School-of-Athens1024768.jpg"/>
          <p:cNvPicPr>
            <a:picLocks noChangeAspect="1"/>
          </p:cNvPicPr>
          <p:nvPr/>
        </p:nvPicPr>
        <p:blipFill>
          <a:blip r:embed="rId2" cstate="print"/>
          <a:stretch>
            <a:fillRect/>
          </a:stretch>
        </p:blipFill>
        <p:spPr>
          <a:xfrm>
            <a:off x="76200" y="1543050"/>
            <a:ext cx="4038600" cy="3028950"/>
          </a:xfrm>
          <a:prstGeom prst="rect">
            <a:avLst/>
          </a:prstGeom>
        </p:spPr>
      </p:pic>
      <p:sp>
        <p:nvSpPr>
          <p:cNvPr id="6" name="TextBox 5"/>
          <p:cNvSpPr txBox="1"/>
          <p:nvPr/>
        </p:nvSpPr>
        <p:spPr>
          <a:xfrm>
            <a:off x="650522" y="4648200"/>
            <a:ext cx="2702278" cy="369332"/>
          </a:xfrm>
          <a:prstGeom prst="rect">
            <a:avLst/>
          </a:prstGeom>
          <a:noFill/>
        </p:spPr>
        <p:txBody>
          <a:bodyPr wrap="none" rtlCol="0">
            <a:spAutoFit/>
          </a:bodyPr>
          <a:lstStyle/>
          <a:p>
            <a:r>
              <a:rPr lang="en-US" dirty="0" smtClean="0"/>
              <a:t>Raphael’s School of Athens</a:t>
            </a:r>
            <a:endParaRPr lang="en-US" dirty="0"/>
          </a:p>
        </p:txBody>
      </p:sp>
      <p:pic>
        <p:nvPicPr>
          <p:cNvPr id="7" name="Picture 6" descr="art 1 corner perspective ART.jpg"/>
          <p:cNvPicPr>
            <a:picLocks noChangeAspect="1"/>
          </p:cNvPicPr>
          <p:nvPr/>
        </p:nvPicPr>
        <p:blipFill>
          <a:blip r:embed="rId3" cstate="print"/>
          <a:stretch>
            <a:fillRect/>
          </a:stretch>
        </p:blipFill>
        <p:spPr>
          <a:xfrm>
            <a:off x="4267200" y="2524124"/>
            <a:ext cx="4419600" cy="3038476"/>
          </a:xfrm>
          <a:prstGeom prst="rect">
            <a:avLst/>
          </a:prstGeom>
        </p:spPr>
      </p:pic>
      <p:sp>
        <p:nvSpPr>
          <p:cNvPr id="8" name="TextBox 7"/>
          <p:cNvSpPr txBox="1"/>
          <p:nvPr/>
        </p:nvSpPr>
        <p:spPr>
          <a:xfrm>
            <a:off x="5410200" y="838200"/>
            <a:ext cx="3276600" cy="1569660"/>
          </a:xfrm>
          <a:prstGeom prst="rect">
            <a:avLst/>
          </a:prstGeom>
          <a:noFill/>
        </p:spPr>
        <p:txBody>
          <a:bodyPr wrap="square" rtlCol="0">
            <a:spAutoFit/>
          </a:bodyPr>
          <a:lstStyle/>
          <a:p>
            <a:r>
              <a:rPr lang="en-US" sz="2400" dirty="0" smtClean="0"/>
              <a:t>Using a Horizon Line and a Vanishing Point, everything can be laid out to scale in a picture.</a:t>
            </a:r>
            <a:endParaRPr lang="en-US" sz="2400" dirty="0"/>
          </a:p>
        </p:txBody>
      </p:sp>
      <p:sp>
        <p:nvSpPr>
          <p:cNvPr id="9" name="TextBox 8"/>
          <p:cNvSpPr txBox="1"/>
          <p:nvPr/>
        </p:nvSpPr>
        <p:spPr>
          <a:xfrm>
            <a:off x="381000" y="5288340"/>
            <a:ext cx="4343400" cy="1569660"/>
          </a:xfrm>
          <a:prstGeom prst="rect">
            <a:avLst/>
          </a:prstGeom>
          <a:noFill/>
        </p:spPr>
        <p:txBody>
          <a:bodyPr wrap="square" rtlCol="0">
            <a:spAutoFit/>
          </a:bodyPr>
          <a:lstStyle/>
          <a:p>
            <a:r>
              <a:rPr lang="en-US" sz="2400" dirty="0" smtClean="0"/>
              <a:t>Raphael is using 1 point perspective, to make the viewer feel they are walking into the painting.</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ntegna.jpg"/>
          <p:cNvPicPr>
            <a:picLocks noChangeAspect="1"/>
          </p:cNvPicPr>
          <p:nvPr/>
        </p:nvPicPr>
        <p:blipFill>
          <a:blip r:embed="rId2" cstate="print"/>
          <a:stretch>
            <a:fillRect/>
          </a:stretch>
        </p:blipFill>
        <p:spPr>
          <a:xfrm>
            <a:off x="457199" y="228600"/>
            <a:ext cx="6477001" cy="4953000"/>
          </a:xfrm>
          <a:prstGeom prst="rect">
            <a:avLst/>
          </a:prstGeom>
        </p:spPr>
      </p:pic>
      <p:sp>
        <p:nvSpPr>
          <p:cNvPr id="11" name="TextBox 10"/>
          <p:cNvSpPr txBox="1"/>
          <p:nvPr/>
        </p:nvSpPr>
        <p:spPr>
          <a:xfrm>
            <a:off x="304800" y="5288340"/>
            <a:ext cx="6172200" cy="1569660"/>
          </a:xfrm>
          <a:prstGeom prst="rect">
            <a:avLst/>
          </a:prstGeom>
          <a:noFill/>
        </p:spPr>
        <p:txBody>
          <a:bodyPr wrap="square" rtlCol="0">
            <a:spAutoFit/>
          </a:bodyPr>
          <a:lstStyle/>
          <a:p>
            <a:r>
              <a:rPr lang="en-US" sz="2400" dirty="0" smtClean="0"/>
              <a:t>This painting by Mantegna on a ceiling was done using 1 point perspective to make the viewer feel like they were being looked down upon from heaven. </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791200" y="838200"/>
            <a:ext cx="3124200" cy="5262979"/>
          </a:xfrm>
          <a:prstGeom prst="rect">
            <a:avLst/>
          </a:prstGeom>
          <a:noFill/>
        </p:spPr>
        <p:txBody>
          <a:bodyPr wrap="square" rtlCol="0">
            <a:spAutoFit/>
          </a:bodyPr>
          <a:lstStyle/>
          <a:p>
            <a:r>
              <a:rPr lang="en-US" sz="2400" i="1" dirty="0" smtClean="0"/>
              <a:t>The Last Supper</a:t>
            </a:r>
            <a:r>
              <a:rPr lang="en-US" sz="2400" dirty="0" smtClean="0"/>
              <a:t>, by Leonardo </a:t>
            </a:r>
            <a:r>
              <a:rPr lang="en-US" sz="2400" dirty="0" err="1" smtClean="0"/>
              <a:t>Da</a:t>
            </a:r>
            <a:r>
              <a:rPr lang="en-US" sz="2400" dirty="0" smtClean="0"/>
              <a:t> Vinci is painted in 1 point perspective as well. </a:t>
            </a:r>
          </a:p>
          <a:p>
            <a:endParaRPr lang="en-US" sz="2400" dirty="0"/>
          </a:p>
          <a:p>
            <a:r>
              <a:rPr lang="en-US" sz="2400" dirty="0" smtClean="0"/>
              <a:t>Part of what makes Renaissance art so great  is the revolution in proportions and how they manipulate space in their artwork. This hadn’t been done before and the changes are dramatic.  </a:t>
            </a:r>
            <a:endParaRPr lang="en-US" sz="2400" dirty="0"/>
          </a:p>
        </p:txBody>
      </p:sp>
      <p:pic>
        <p:nvPicPr>
          <p:cNvPr id="4" name="Picture 3" descr="Lastsupper.jpg"/>
          <p:cNvPicPr>
            <a:picLocks noChangeAspect="1"/>
          </p:cNvPicPr>
          <p:nvPr/>
        </p:nvPicPr>
        <p:blipFill>
          <a:blip r:embed="rId2" cstate="print"/>
          <a:stretch>
            <a:fillRect/>
          </a:stretch>
        </p:blipFill>
        <p:spPr>
          <a:xfrm>
            <a:off x="304800" y="838200"/>
            <a:ext cx="5503334" cy="4953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5963"/>
          </a:xfrm>
        </p:spPr>
        <p:txBody>
          <a:bodyPr/>
          <a:lstStyle/>
          <a:p>
            <a:pPr>
              <a:buNone/>
            </a:pPr>
            <a:r>
              <a:rPr lang="en-US" b="1" dirty="0" smtClean="0"/>
              <a:t>Horizon Line </a:t>
            </a:r>
            <a:r>
              <a:rPr lang="en-US" dirty="0" smtClean="0"/>
              <a:t>– were the sky meets the earth</a:t>
            </a:r>
          </a:p>
          <a:p>
            <a:pPr>
              <a:buNone/>
            </a:pPr>
            <a:r>
              <a:rPr lang="en-US" b="1" dirty="0" smtClean="0"/>
              <a:t>Vanishing Point </a:t>
            </a:r>
            <a:r>
              <a:rPr lang="en-US" dirty="0" smtClean="0"/>
              <a:t>– the point at which all parallel lines meet and or vanish as they recede into the distance</a:t>
            </a:r>
          </a:p>
          <a:p>
            <a:pPr>
              <a:buNone/>
            </a:pPr>
            <a:r>
              <a:rPr lang="en-US" b="1" dirty="0" smtClean="0"/>
              <a:t>Converging Lines </a:t>
            </a:r>
            <a:r>
              <a:rPr lang="en-US" dirty="0" smtClean="0"/>
              <a:t>– parallel lines that appear to approach the same point on the horizon</a:t>
            </a:r>
          </a:p>
          <a:p>
            <a:pPr>
              <a:buNone/>
            </a:pP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1219200" y="3543300"/>
            <a:ext cx="6629400" cy="331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5963"/>
          </a:xfrm>
        </p:spPr>
        <p:txBody>
          <a:bodyPr>
            <a:normAutofit fontScale="92500" lnSpcReduction="10000"/>
          </a:bodyPr>
          <a:lstStyle/>
          <a:p>
            <a:pPr>
              <a:buNone/>
            </a:pPr>
            <a:r>
              <a:rPr lang="en-US" b="1" dirty="0" smtClean="0"/>
              <a:t>Overlap</a:t>
            </a:r>
            <a:r>
              <a:rPr lang="en-US" dirty="0" smtClean="0"/>
              <a:t> – the placement of one object in front of another to create the illusion of depth</a:t>
            </a:r>
          </a:p>
          <a:p>
            <a:pPr>
              <a:buNone/>
            </a:pPr>
            <a:r>
              <a:rPr lang="en-US" b="1" dirty="0" smtClean="0"/>
              <a:t>Size and Space Variation </a:t>
            </a:r>
            <a:r>
              <a:rPr lang="en-US" dirty="0" smtClean="0"/>
              <a:t>– the drawing of objects that are in reality equally sized and spaced objects so that they get smaller and closer together as they approach the horizon</a:t>
            </a:r>
          </a:p>
          <a:p>
            <a:pPr>
              <a:buNone/>
            </a:pPr>
            <a:r>
              <a:rPr lang="en-US" b="1" dirty="0" smtClean="0"/>
              <a:t>Modeling</a:t>
            </a:r>
            <a:r>
              <a:rPr lang="en-US" dirty="0" smtClean="0"/>
              <a:t> – the shading and texturing of an object in a drawing or painting so that it appears to have form, depth, a front, sides and a back, there is something behind it if you could only see.  </a:t>
            </a:r>
          </a:p>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819400" y="4605057"/>
            <a:ext cx="3200400" cy="21767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074"/>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539</Words>
  <Application>Microsoft Office PowerPoint</Application>
  <PresentationFormat>On-screen Show (4:3)</PresentationFormat>
  <Paragraphs>32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Sam's Laptop</dc:creator>
  <cp:lastModifiedBy>Samantha Beck</cp:lastModifiedBy>
  <cp:revision>25</cp:revision>
  <dcterms:created xsi:type="dcterms:W3CDTF">2012-03-18T20:59:43Z</dcterms:created>
  <dcterms:modified xsi:type="dcterms:W3CDTF">2013-09-10T14:44:00Z</dcterms:modified>
</cp:coreProperties>
</file>