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84" r:id="rId3"/>
    <p:sldId id="270" r:id="rId4"/>
    <p:sldId id="281" r:id="rId5"/>
    <p:sldId id="282" r:id="rId6"/>
    <p:sldId id="283" r:id="rId7"/>
    <p:sldId id="287" r:id="rId8"/>
    <p:sldId id="257" r:id="rId9"/>
    <p:sldId id="258" r:id="rId10"/>
    <p:sldId id="259" r:id="rId11"/>
    <p:sldId id="262" r:id="rId12"/>
    <p:sldId id="265" r:id="rId13"/>
    <p:sldId id="260" r:id="rId14"/>
    <p:sldId id="261" r:id="rId15"/>
    <p:sldId id="263"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319088" y="1752600"/>
            <a:ext cx="8824912" cy="5129213"/>
            <a:chOff x="201" y="1104"/>
            <a:chExt cx="5559" cy="3231"/>
          </a:xfrm>
        </p:grpSpPr>
        <p:sp>
          <p:nvSpPr>
            <p:cNvPr id="11267"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11268"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1269"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1270"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1271"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1272"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127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127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275"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11276"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11277" name="Rectangle 13"/>
          <p:cNvSpPr>
            <a:spLocks noGrp="1" noChangeArrowheads="1"/>
          </p:cNvSpPr>
          <p:nvPr>
            <p:ph type="sldNum" sz="quarter" idx="4"/>
          </p:nvPr>
        </p:nvSpPr>
        <p:spPr/>
        <p:txBody>
          <a:bodyPr/>
          <a:lstStyle>
            <a:lvl1pPr>
              <a:defRPr/>
            </a:lvl1pPr>
          </a:lstStyle>
          <a:p>
            <a:fld id="{FA2ABBBD-DE5C-4C5F-A4DC-E25543F9B0BF}" type="slidenum">
              <a:rPr lang="en-US"/>
              <a:pPr/>
              <a:t>‹#›</a:t>
            </a:fld>
            <a:endParaRPr lang="en-US"/>
          </a:p>
        </p:txBody>
      </p:sp>
    </p:spTree>
  </p:cSld>
  <p:clrMapOvr>
    <a:masterClrMapping/>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911A31-AB1B-4635-97FF-39C8D8F6E6E8}" type="slidenum">
              <a:rPr lang="en-US"/>
              <a:pPr/>
              <a:t>‹#›</a:t>
            </a:fld>
            <a:endParaRPr lang="en-US"/>
          </a:p>
        </p:txBody>
      </p:sp>
    </p:spTree>
  </p:cSld>
  <p:clrMapOvr>
    <a:masterClrMapping/>
  </p:clrMapOvr>
  <p:transition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A32227-E264-400D-9872-A7D41F287868}" type="slidenum">
              <a:rPr lang="en-US"/>
              <a:pPr/>
              <a:t>‹#›</a:t>
            </a:fld>
            <a:endParaRPr lang="en-US"/>
          </a:p>
        </p:txBody>
      </p:sp>
    </p:spTree>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8DFEEF-725C-4180-AEA8-713CC1D34145}" type="slidenum">
              <a:rPr lang="en-US"/>
              <a:pPr/>
              <a:t>‹#›</a:t>
            </a:fld>
            <a:endParaRPr lang="en-US"/>
          </a:p>
        </p:txBody>
      </p:sp>
    </p:spTree>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B828E6-FABD-41D2-A1E0-84B7810E5A9A}" type="slidenum">
              <a:rPr lang="en-US"/>
              <a:pPr/>
              <a:t>‹#›</a:t>
            </a:fld>
            <a:endParaRPr lang="en-US"/>
          </a:p>
        </p:txBody>
      </p:sp>
    </p:spTree>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F99825-D82A-4163-86C9-083B08247385}" type="slidenum">
              <a:rPr lang="en-US"/>
              <a:pPr/>
              <a:t>‹#›</a:t>
            </a:fld>
            <a:endParaRPr lang="en-US"/>
          </a:p>
        </p:txBody>
      </p:sp>
    </p:spTree>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4F0E97-29A0-4050-90AD-AFD5BB224DB0}" type="slidenum">
              <a:rPr lang="en-US"/>
              <a:pPr/>
              <a:t>‹#›</a:t>
            </a:fld>
            <a:endParaRPr lang="en-US"/>
          </a:p>
        </p:txBody>
      </p:sp>
    </p:spTree>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A26EFA-797D-4DE4-A294-1E7D7B4E82D2}" type="slidenum">
              <a:rPr lang="en-US"/>
              <a:pPr/>
              <a:t>‹#›</a:t>
            </a:fld>
            <a:endParaRPr lang="en-US"/>
          </a:p>
        </p:txBody>
      </p:sp>
    </p:spTree>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CBAA5E-D710-4479-BEAE-0DA44FC220AE}" type="slidenum">
              <a:rPr lang="en-US"/>
              <a:pPr/>
              <a:t>‹#›</a:t>
            </a:fld>
            <a:endParaRPr lang="en-US"/>
          </a:p>
        </p:txBody>
      </p:sp>
    </p:spTree>
  </p:cSld>
  <p:clrMapOvr>
    <a:masterClrMapping/>
  </p:clrMapOvr>
  <p:transition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3CC179-129E-444E-8EF2-1609B036AE63}" type="slidenum">
              <a:rPr lang="en-US"/>
              <a:pPr/>
              <a:t>‹#›</a:t>
            </a:fld>
            <a:endParaRPr lang="en-US"/>
          </a:p>
        </p:txBody>
      </p:sp>
    </p:spTree>
  </p:cSld>
  <p:clrMapOvr>
    <a:masterClrMapping/>
  </p:clrMapOvr>
  <p:transition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D9222C-E933-4130-B034-4B3170A183E7}" type="slidenum">
              <a:rPr lang="en-US"/>
              <a:pPr/>
              <a:t>‹#›</a:t>
            </a:fld>
            <a:endParaRPr lang="en-US"/>
          </a:p>
        </p:txBody>
      </p:sp>
    </p:spTree>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319088" y="1828800"/>
            <a:ext cx="8824912" cy="5029200"/>
            <a:chOff x="201" y="1152"/>
            <a:chExt cx="5559" cy="3168"/>
          </a:xfrm>
        </p:grpSpPr>
        <p:sp>
          <p:nvSpPr>
            <p:cNvPr id="102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02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102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102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02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02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02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02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025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102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1025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0DE92D5D-4042-4F57-99AB-620652E1CCDD}" type="slidenum">
              <a:rPr lang="en-US"/>
              <a:pPr/>
              <a:t>‹#›</a:t>
            </a:fld>
            <a:endParaRPr lang="en-US"/>
          </a:p>
        </p:txBody>
      </p:sp>
      <p:sp>
        <p:nvSpPr>
          <p:cNvPr id="1025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advTm="10000"/>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artquotes.net/masters/henri-matisse/paintings.htm"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4953000" cy="6629400"/>
          </a:xfrm>
        </p:spPr>
        <p:txBody>
          <a:bodyPr/>
          <a:lstStyle/>
          <a:p>
            <a:r>
              <a:rPr lang="en-US" sz="3200" dirty="0">
                <a:latin typeface="Jokerman" pitchFamily="82" charset="0"/>
              </a:rPr>
              <a:t>Drill:</a:t>
            </a:r>
            <a:br>
              <a:rPr lang="en-US" sz="3200" dirty="0">
                <a:latin typeface="Jokerman" pitchFamily="82" charset="0"/>
              </a:rPr>
            </a:br>
            <a:fld id="{6F61116F-CFA1-4D12-A56E-AF39F39AAE93}" type="datetime1">
              <a:rPr lang="en-US" sz="3200">
                <a:latin typeface="Jokerman" pitchFamily="82" charset="0"/>
              </a:rPr>
              <a:pPr/>
              <a:t>9/26/2013</a:t>
            </a:fld>
            <a:r>
              <a:rPr lang="en-US" sz="7200" dirty="0">
                <a:latin typeface="Jokerman" pitchFamily="82" charset="0"/>
              </a:rPr>
              <a:t/>
            </a:r>
            <a:br>
              <a:rPr lang="en-US" sz="7200" dirty="0">
                <a:latin typeface="Jokerman" pitchFamily="82" charset="0"/>
              </a:rPr>
            </a:br>
            <a:r>
              <a:rPr lang="en-US" sz="3200" b="0" dirty="0">
                <a:latin typeface="Times New Roman" pitchFamily="18" charset="0"/>
              </a:rPr>
              <a:t>After reading the definition, explain why this image would classified under Formalism.</a:t>
            </a:r>
            <a:br>
              <a:rPr lang="en-US" sz="3200" b="0" dirty="0">
                <a:latin typeface="Times New Roman" pitchFamily="18" charset="0"/>
              </a:rPr>
            </a:br>
            <a:r>
              <a:rPr lang="en-US" sz="3200" b="0" dirty="0">
                <a:latin typeface="Times New Roman" pitchFamily="18" charset="0"/>
              </a:rPr>
              <a:t/>
            </a:r>
            <a:br>
              <a:rPr lang="en-US" sz="3200" b="0" dirty="0">
                <a:latin typeface="Times New Roman" pitchFamily="18" charset="0"/>
              </a:rPr>
            </a:br>
            <a:r>
              <a:rPr lang="en-US" sz="2800" b="0" dirty="0">
                <a:solidFill>
                  <a:schemeClr val="folHlink"/>
                </a:solidFill>
                <a:latin typeface="Times New Roman" pitchFamily="18" charset="0"/>
              </a:rPr>
              <a:t>Formalism: A theory of art which places emphasis on design qualities.  According to this theory, the most important thing about the work is the effective organization of the elements of art and use of the principles of design.</a:t>
            </a:r>
            <a:r>
              <a:rPr lang="en-US" sz="3200" b="0" dirty="0">
                <a:solidFill>
                  <a:schemeClr val="folHlink"/>
                </a:solidFill>
                <a:latin typeface="Times New Roman" pitchFamily="18" charset="0"/>
              </a:rPr>
              <a:t> </a:t>
            </a:r>
            <a:r>
              <a:rPr lang="en-US" sz="7200" dirty="0">
                <a:solidFill>
                  <a:schemeClr val="folHlink"/>
                </a:solidFill>
                <a:latin typeface="Jokerman" pitchFamily="82" charset="0"/>
              </a:rPr>
              <a:t/>
            </a:r>
            <a:br>
              <a:rPr lang="en-US" sz="7200" dirty="0">
                <a:solidFill>
                  <a:schemeClr val="folHlink"/>
                </a:solidFill>
                <a:latin typeface="Jokerman" pitchFamily="82" charset="0"/>
              </a:rPr>
            </a:br>
            <a:endParaRPr lang="en-US" sz="7200" dirty="0">
              <a:solidFill>
                <a:schemeClr val="folHlink"/>
              </a:solidFill>
              <a:latin typeface="Jokerman" pitchFamily="82" charset="0"/>
            </a:endParaRPr>
          </a:p>
        </p:txBody>
      </p:sp>
      <p:pic>
        <p:nvPicPr>
          <p:cNvPr id="2056" name="Picture 8" descr="marilyn2"/>
          <p:cNvPicPr>
            <a:picLocks noChangeAspect="1" noChangeArrowheads="1"/>
          </p:cNvPicPr>
          <p:nvPr/>
        </p:nvPicPr>
        <p:blipFill>
          <a:blip r:embed="rId2" cstate="print"/>
          <a:srcRect/>
          <a:stretch>
            <a:fillRect/>
          </a:stretch>
        </p:blipFill>
        <p:spPr bwMode="auto">
          <a:xfrm>
            <a:off x="4953000" y="0"/>
            <a:ext cx="4191000" cy="5410200"/>
          </a:xfrm>
          <a:prstGeom prst="rect">
            <a:avLst/>
          </a:prstGeom>
          <a:noFill/>
        </p:spPr>
      </p:pic>
    </p:spTree>
  </p:cSld>
  <p:clrMapOvr>
    <a:masterClrMapping/>
  </p:clrMapOvr>
  <p:transition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endParaRPr lang="en-US"/>
          </a:p>
        </p:txBody>
      </p:sp>
      <p:sp>
        <p:nvSpPr>
          <p:cNvPr id="14339" name="Rectangle 3"/>
          <p:cNvSpPr>
            <a:spLocks noGrp="1" noRot="1" noChangeArrowheads="1"/>
          </p:cNvSpPr>
          <p:nvPr>
            <p:ph type="body" idx="1"/>
          </p:nvPr>
        </p:nvSpPr>
        <p:spPr/>
        <p:txBody>
          <a:bodyPr/>
          <a:lstStyle/>
          <a:p>
            <a:endParaRPr lang="en-US"/>
          </a:p>
        </p:txBody>
      </p:sp>
      <p:pic>
        <p:nvPicPr>
          <p:cNvPr id="14341" name="Picture 5" descr="pop-art-silkscreen-final"/>
          <p:cNvPicPr>
            <a:picLocks noChangeAspect="1" noChangeArrowheads="1"/>
          </p:cNvPicPr>
          <p:nvPr/>
        </p:nvPicPr>
        <p:blipFill>
          <a:blip r:embed="rId2" cstate="print"/>
          <a:srcRect/>
          <a:stretch>
            <a:fillRect/>
          </a:stretch>
        </p:blipFill>
        <p:spPr bwMode="auto">
          <a:xfrm>
            <a:off x="1752600" y="685800"/>
            <a:ext cx="5486400" cy="5638800"/>
          </a:xfrm>
          <a:prstGeom prst="rect">
            <a:avLst/>
          </a:prstGeom>
          <a:noFill/>
        </p:spPr>
      </p:pic>
    </p:spTree>
  </p:cSld>
  <p:clrMapOvr>
    <a:masterClrMapping/>
  </p:clrMapOvr>
  <p:transition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sz="3600"/>
              <a:t>Marilyn Monroe’s Lips 1962</a:t>
            </a:r>
          </a:p>
        </p:txBody>
      </p:sp>
      <p:sp>
        <p:nvSpPr>
          <p:cNvPr id="17411" name="Rectangle 3"/>
          <p:cNvSpPr>
            <a:spLocks noGrp="1" noRot="1" noChangeArrowheads="1"/>
          </p:cNvSpPr>
          <p:nvPr>
            <p:ph type="body" idx="1"/>
          </p:nvPr>
        </p:nvSpPr>
        <p:spPr/>
        <p:txBody>
          <a:bodyPr/>
          <a:lstStyle/>
          <a:p>
            <a:endParaRPr lang="en-US"/>
          </a:p>
        </p:txBody>
      </p:sp>
      <p:pic>
        <p:nvPicPr>
          <p:cNvPr id="17413" name="Picture 5" descr="lips"/>
          <p:cNvPicPr>
            <a:picLocks noChangeAspect="1" noChangeArrowheads="1"/>
          </p:cNvPicPr>
          <p:nvPr/>
        </p:nvPicPr>
        <p:blipFill>
          <a:blip r:embed="rId2" cstate="print"/>
          <a:srcRect/>
          <a:stretch>
            <a:fillRect/>
          </a:stretch>
        </p:blipFill>
        <p:spPr bwMode="auto">
          <a:xfrm>
            <a:off x="533400" y="1524000"/>
            <a:ext cx="8001000" cy="4852988"/>
          </a:xfrm>
          <a:prstGeom prst="rect">
            <a:avLst/>
          </a:prstGeom>
          <a:noFill/>
        </p:spPr>
      </p:pic>
    </p:spTree>
  </p:cSld>
  <p:clrMapOvr>
    <a:masterClrMapping/>
  </p:clrMapOvr>
  <p:transition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t>Brillo Boxes 1969</a:t>
            </a:r>
          </a:p>
        </p:txBody>
      </p:sp>
      <p:sp>
        <p:nvSpPr>
          <p:cNvPr id="21507" name="Rectangle 3"/>
          <p:cNvSpPr>
            <a:spLocks noGrp="1" noRot="1" noChangeArrowheads="1"/>
          </p:cNvSpPr>
          <p:nvPr>
            <p:ph type="body" idx="1"/>
          </p:nvPr>
        </p:nvSpPr>
        <p:spPr/>
        <p:txBody>
          <a:bodyPr/>
          <a:lstStyle/>
          <a:p>
            <a:endParaRPr lang="en-US"/>
          </a:p>
        </p:txBody>
      </p:sp>
      <p:pic>
        <p:nvPicPr>
          <p:cNvPr id="21509" name="Picture 5" descr="P1969144001-100"/>
          <p:cNvPicPr>
            <a:picLocks noChangeAspect="1" noChangeArrowheads="1"/>
          </p:cNvPicPr>
          <p:nvPr/>
        </p:nvPicPr>
        <p:blipFill>
          <a:blip r:embed="rId2" cstate="print"/>
          <a:srcRect/>
          <a:stretch>
            <a:fillRect/>
          </a:stretch>
        </p:blipFill>
        <p:spPr bwMode="auto">
          <a:xfrm>
            <a:off x="1600200" y="1447800"/>
            <a:ext cx="5638800" cy="4800600"/>
          </a:xfrm>
          <a:prstGeom prst="rect">
            <a:avLst/>
          </a:prstGeom>
          <a:noFill/>
        </p:spPr>
      </p:pic>
    </p:spTree>
  </p:cSld>
  <p:clrMapOvr>
    <a:masterClrMapping/>
  </p:clrMapOvr>
  <p:transition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Elvis</a:t>
            </a:r>
          </a:p>
        </p:txBody>
      </p:sp>
      <p:sp>
        <p:nvSpPr>
          <p:cNvPr id="15363" name="Rectangle 3"/>
          <p:cNvSpPr>
            <a:spLocks noGrp="1" noRot="1" noChangeArrowheads="1"/>
          </p:cNvSpPr>
          <p:nvPr>
            <p:ph type="body" idx="1"/>
          </p:nvPr>
        </p:nvSpPr>
        <p:spPr/>
        <p:txBody>
          <a:bodyPr/>
          <a:lstStyle/>
          <a:p>
            <a:endParaRPr lang="en-US"/>
          </a:p>
        </p:txBody>
      </p:sp>
      <p:pic>
        <p:nvPicPr>
          <p:cNvPr id="15365" name="Picture 5" descr="3633480"/>
          <p:cNvPicPr>
            <a:picLocks noChangeAspect="1" noChangeArrowheads="1"/>
          </p:cNvPicPr>
          <p:nvPr/>
        </p:nvPicPr>
        <p:blipFill>
          <a:blip r:embed="rId2" cstate="print"/>
          <a:srcRect/>
          <a:stretch>
            <a:fillRect/>
          </a:stretch>
        </p:blipFill>
        <p:spPr bwMode="auto">
          <a:xfrm>
            <a:off x="685800" y="1828800"/>
            <a:ext cx="7772400" cy="4495800"/>
          </a:xfrm>
          <a:prstGeom prst="rect">
            <a:avLst/>
          </a:prstGeom>
          <a:noFill/>
        </p:spPr>
      </p:pic>
    </p:spTree>
  </p:cSld>
  <p:clrMapOvr>
    <a:masterClrMapping/>
  </p:clrMapOvr>
  <p:transition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endParaRPr lang="en-US"/>
          </a:p>
        </p:txBody>
      </p:sp>
      <p:sp>
        <p:nvSpPr>
          <p:cNvPr id="16387" name="Rectangle 3"/>
          <p:cNvSpPr>
            <a:spLocks noGrp="1" noRot="1" noChangeArrowheads="1"/>
          </p:cNvSpPr>
          <p:nvPr>
            <p:ph type="body" idx="1"/>
          </p:nvPr>
        </p:nvSpPr>
        <p:spPr/>
        <p:txBody>
          <a:bodyPr/>
          <a:lstStyle/>
          <a:p>
            <a:endParaRPr lang="en-US"/>
          </a:p>
        </p:txBody>
      </p:sp>
      <p:pic>
        <p:nvPicPr>
          <p:cNvPr id="16391" name="Picture 7" descr="Warhol-campbellsoup"/>
          <p:cNvPicPr>
            <a:picLocks noChangeAspect="1" noChangeArrowheads="1"/>
          </p:cNvPicPr>
          <p:nvPr/>
        </p:nvPicPr>
        <p:blipFill>
          <a:blip r:embed="rId2" cstate="print"/>
          <a:srcRect/>
          <a:stretch>
            <a:fillRect/>
          </a:stretch>
        </p:blipFill>
        <p:spPr bwMode="auto">
          <a:xfrm>
            <a:off x="2057400" y="533400"/>
            <a:ext cx="4748213" cy="5943600"/>
          </a:xfrm>
          <a:prstGeom prst="rect">
            <a:avLst/>
          </a:prstGeom>
          <a:noFill/>
        </p:spPr>
      </p:pic>
    </p:spTree>
  </p:cSld>
  <p:clrMapOvr>
    <a:masterClrMapping/>
  </p:clrMapOvr>
  <p:transition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244475"/>
            <a:ext cx="5257800" cy="822325"/>
          </a:xfrm>
        </p:spPr>
        <p:txBody>
          <a:bodyPr/>
          <a:lstStyle/>
          <a:p>
            <a:r>
              <a:rPr lang="en-US" sz="2400"/>
              <a:t>National Gallery of Scotland</a:t>
            </a:r>
          </a:p>
        </p:txBody>
      </p:sp>
      <p:sp>
        <p:nvSpPr>
          <p:cNvPr id="18435" name="Rectangle 3"/>
          <p:cNvSpPr>
            <a:spLocks noGrp="1" noRot="1" noChangeArrowheads="1"/>
          </p:cNvSpPr>
          <p:nvPr>
            <p:ph type="body" idx="1"/>
          </p:nvPr>
        </p:nvSpPr>
        <p:spPr/>
        <p:txBody>
          <a:bodyPr/>
          <a:lstStyle/>
          <a:p>
            <a:endParaRPr lang="en-US"/>
          </a:p>
        </p:txBody>
      </p:sp>
      <p:pic>
        <p:nvPicPr>
          <p:cNvPr id="18436" name="Picture 4"/>
          <p:cNvPicPr>
            <a:picLocks noChangeAspect="1" noChangeArrowheads="1"/>
          </p:cNvPicPr>
          <p:nvPr/>
        </p:nvPicPr>
        <p:blipFill>
          <a:blip r:embed="rId2" cstate="print"/>
          <a:srcRect/>
          <a:stretch>
            <a:fillRect/>
          </a:stretch>
        </p:blipFill>
        <p:spPr bwMode="auto">
          <a:xfrm>
            <a:off x="1295400" y="1371600"/>
            <a:ext cx="7239000" cy="4972050"/>
          </a:xfrm>
          <a:prstGeom prst="rect">
            <a:avLst/>
          </a:prstGeom>
          <a:noFill/>
          <a:ln w="9525">
            <a:noFill/>
            <a:miter lim="800000"/>
            <a:headEnd/>
            <a:tailEnd/>
          </a:ln>
          <a:effectLst/>
        </p:spPr>
      </p:pic>
    </p:spTree>
  </p:cSld>
  <p:clrMapOvr>
    <a:masterClrMapping/>
  </p:clrMapOvr>
  <p:transition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algn="r"/>
            <a:r>
              <a:rPr lang="en-US"/>
              <a:t>Roy Lichtenstein: Pop Art </a:t>
            </a:r>
          </a:p>
        </p:txBody>
      </p:sp>
      <p:sp>
        <p:nvSpPr>
          <p:cNvPr id="31747" name="Rectangle 3"/>
          <p:cNvSpPr>
            <a:spLocks noGrp="1" noRot="1" noChangeArrowheads="1"/>
          </p:cNvSpPr>
          <p:nvPr>
            <p:ph type="body" idx="1"/>
          </p:nvPr>
        </p:nvSpPr>
        <p:spPr>
          <a:xfrm>
            <a:off x="3200400" y="6477000"/>
            <a:ext cx="2667000" cy="381000"/>
          </a:xfrm>
        </p:spPr>
        <p:txBody>
          <a:bodyPr/>
          <a:lstStyle/>
          <a:p>
            <a:pPr>
              <a:lnSpc>
                <a:spcPct val="90000"/>
              </a:lnSpc>
            </a:pPr>
            <a:r>
              <a:rPr lang="en-US" sz="2000"/>
              <a:t>‘Hopeless’ 1963</a:t>
            </a:r>
          </a:p>
        </p:txBody>
      </p:sp>
      <p:pic>
        <p:nvPicPr>
          <p:cNvPr id="31748" name="Picture 4" descr="roy_lichtenstein_gallery_4"/>
          <p:cNvPicPr>
            <a:picLocks noChangeAspect="1" noChangeArrowheads="1"/>
          </p:cNvPicPr>
          <p:nvPr/>
        </p:nvPicPr>
        <p:blipFill>
          <a:blip r:embed="rId2" cstate="print"/>
          <a:srcRect/>
          <a:stretch>
            <a:fillRect/>
          </a:stretch>
        </p:blipFill>
        <p:spPr bwMode="auto">
          <a:xfrm>
            <a:off x="1924050" y="1238250"/>
            <a:ext cx="5238750" cy="52387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endParaRPr lang="en-US"/>
          </a:p>
        </p:txBody>
      </p:sp>
      <p:sp>
        <p:nvSpPr>
          <p:cNvPr id="32771" name="Rectangle 3"/>
          <p:cNvSpPr>
            <a:spLocks noGrp="1" noRot="1" noChangeArrowheads="1"/>
          </p:cNvSpPr>
          <p:nvPr>
            <p:ph type="body" idx="1"/>
          </p:nvPr>
        </p:nvSpPr>
        <p:spPr>
          <a:xfrm>
            <a:off x="3124200" y="6324600"/>
            <a:ext cx="3352800" cy="685800"/>
          </a:xfrm>
        </p:spPr>
        <p:txBody>
          <a:bodyPr/>
          <a:lstStyle/>
          <a:p>
            <a:r>
              <a:rPr lang="en-US" sz="2000"/>
              <a:t>‘When will it end’</a:t>
            </a:r>
          </a:p>
        </p:txBody>
      </p:sp>
      <p:pic>
        <p:nvPicPr>
          <p:cNvPr id="32772" name="Picture 4" descr="Roy_Lichtenstein_Drowning_Girl"/>
          <p:cNvPicPr>
            <a:picLocks noChangeAspect="1" noChangeArrowheads="1"/>
          </p:cNvPicPr>
          <p:nvPr/>
        </p:nvPicPr>
        <p:blipFill>
          <a:blip r:embed="rId2" cstate="print"/>
          <a:srcRect/>
          <a:stretch>
            <a:fillRect/>
          </a:stretch>
        </p:blipFill>
        <p:spPr bwMode="auto">
          <a:xfrm>
            <a:off x="1371600" y="228600"/>
            <a:ext cx="6356350"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endParaRPr lang="en-US"/>
          </a:p>
        </p:txBody>
      </p:sp>
      <p:sp>
        <p:nvSpPr>
          <p:cNvPr id="33795" name="Rectangle 3"/>
          <p:cNvSpPr>
            <a:spLocks noGrp="1" noRot="1" noChangeArrowheads="1"/>
          </p:cNvSpPr>
          <p:nvPr>
            <p:ph type="body" idx="1"/>
          </p:nvPr>
        </p:nvSpPr>
        <p:spPr/>
        <p:txBody>
          <a:bodyPr/>
          <a:lstStyle/>
          <a:p>
            <a:endParaRPr lang="en-US" sz="2000"/>
          </a:p>
        </p:txBody>
      </p:sp>
      <p:pic>
        <p:nvPicPr>
          <p:cNvPr id="33796" name="Picture 4" descr="Roy-Lichtenstein-Kiss-V-133905"/>
          <p:cNvPicPr>
            <a:picLocks noChangeAspect="1" noChangeArrowheads="1"/>
          </p:cNvPicPr>
          <p:nvPr/>
        </p:nvPicPr>
        <p:blipFill>
          <a:blip r:embed="rId2" cstate="print"/>
          <a:srcRect/>
          <a:stretch>
            <a:fillRect/>
          </a:stretch>
        </p:blipFill>
        <p:spPr bwMode="auto">
          <a:xfrm>
            <a:off x="1371600" y="304800"/>
            <a:ext cx="5943600" cy="5824538"/>
          </a:xfrm>
          <a:prstGeom prst="rect">
            <a:avLst/>
          </a:prstGeom>
          <a:noFill/>
        </p:spPr>
      </p:pic>
      <p:sp>
        <p:nvSpPr>
          <p:cNvPr id="33797" name="Rectangle 5"/>
          <p:cNvSpPr>
            <a:spLocks noChangeArrowheads="1"/>
          </p:cNvSpPr>
          <p:nvPr/>
        </p:nvSpPr>
        <p:spPr bwMode="auto">
          <a:xfrm>
            <a:off x="3505200" y="6248400"/>
            <a:ext cx="1138238" cy="366713"/>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80000"/>
              <a:buFont typeface="Wingdings" pitchFamily="2" charset="2"/>
              <a:buChar char="Ø"/>
            </a:pPr>
            <a:r>
              <a:rPr lang="en-US">
                <a:effectLst>
                  <a:outerShdw blurRad="38100" dist="38100" dir="2700000" algn="tl">
                    <a:srgbClr val="000000"/>
                  </a:outerShdw>
                </a:effectLst>
              </a:rPr>
              <a:t>‘Kiss V’</a:t>
            </a:r>
            <a:r>
              <a:rPr 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endParaRPr lang="en-US"/>
          </a:p>
        </p:txBody>
      </p:sp>
      <p:sp>
        <p:nvSpPr>
          <p:cNvPr id="34819" name="Rectangle 3"/>
          <p:cNvSpPr>
            <a:spLocks noGrp="1" noRot="1" noChangeArrowheads="1"/>
          </p:cNvSpPr>
          <p:nvPr>
            <p:ph type="body" idx="1"/>
          </p:nvPr>
        </p:nvSpPr>
        <p:spPr>
          <a:xfrm>
            <a:off x="3276600" y="6324600"/>
            <a:ext cx="2667000" cy="533400"/>
          </a:xfrm>
        </p:spPr>
        <p:txBody>
          <a:bodyPr/>
          <a:lstStyle/>
          <a:p>
            <a:pPr>
              <a:lnSpc>
                <a:spcPct val="90000"/>
              </a:lnSpc>
            </a:pPr>
            <a:r>
              <a:rPr lang="en-US" sz="2000"/>
              <a:t>Crying girl</a:t>
            </a:r>
          </a:p>
        </p:txBody>
      </p:sp>
      <p:pic>
        <p:nvPicPr>
          <p:cNvPr id="34820" name="Picture 4" descr="collections_modern_lichtens"/>
          <p:cNvPicPr>
            <a:picLocks noChangeAspect="1" noChangeArrowheads="1"/>
          </p:cNvPicPr>
          <p:nvPr/>
        </p:nvPicPr>
        <p:blipFill>
          <a:blip r:embed="rId2" cstate="print"/>
          <a:srcRect/>
          <a:stretch>
            <a:fillRect/>
          </a:stretch>
        </p:blipFill>
        <p:spPr bwMode="auto">
          <a:xfrm>
            <a:off x="1543050" y="457200"/>
            <a:ext cx="5695950" cy="571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457200" y="228600"/>
            <a:ext cx="4267200" cy="1447800"/>
          </a:xfrm>
        </p:spPr>
        <p:txBody>
          <a:bodyPr/>
          <a:lstStyle/>
          <a:p>
            <a:r>
              <a:rPr lang="en-US"/>
              <a:t>Art Elements</a:t>
            </a:r>
          </a:p>
        </p:txBody>
      </p:sp>
      <p:sp>
        <p:nvSpPr>
          <p:cNvPr id="46083" name="Rectangle 3"/>
          <p:cNvSpPr>
            <a:spLocks noGrp="1" noRot="1" noChangeArrowheads="1"/>
          </p:cNvSpPr>
          <p:nvPr>
            <p:ph type="body" idx="1"/>
          </p:nvPr>
        </p:nvSpPr>
        <p:spPr>
          <a:xfrm>
            <a:off x="1219200" y="1600200"/>
            <a:ext cx="1981200" cy="4038600"/>
          </a:xfrm>
        </p:spPr>
        <p:txBody>
          <a:bodyPr/>
          <a:lstStyle/>
          <a:p>
            <a:pPr>
              <a:lnSpc>
                <a:spcPct val="90000"/>
              </a:lnSpc>
            </a:pPr>
            <a:r>
              <a:rPr lang="en-US"/>
              <a:t>Line</a:t>
            </a:r>
          </a:p>
          <a:p>
            <a:pPr>
              <a:lnSpc>
                <a:spcPct val="90000"/>
              </a:lnSpc>
            </a:pPr>
            <a:r>
              <a:rPr lang="en-US"/>
              <a:t>Shape </a:t>
            </a:r>
          </a:p>
          <a:p>
            <a:pPr>
              <a:lnSpc>
                <a:spcPct val="90000"/>
              </a:lnSpc>
            </a:pPr>
            <a:r>
              <a:rPr lang="en-US"/>
              <a:t>Form </a:t>
            </a:r>
          </a:p>
          <a:p>
            <a:pPr>
              <a:lnSpc>
                <a:spcPct val="90000"/>
              </a:lnSpc>
            </a:pPr>
            <a:r>
              <a:rPr lang="en-US"/>
              <a:t>Texture</a:t>
            </a:r>
          </a:p>
          <a:p>
            <a:pPr>
              <a:lnSpc>
                <a:spcPct val="90000"/>
              </a:lnSpc>
            </a:pPr>
            <a:r>
              <a:rPr lang="en-US"/>
              <a:t>Color</a:t>
            </a:r>
          </a:p>
          <a:p>
            <a:pPr>
              <a:lnSpc>
                <a:spcPct val="90000"/>
              </a:lnSpc>
            </a:pPr>
            <a:r>
              <a:rPr lang="en-US"/>
              <a:t>Value</a:t>
            </a:r>
          </a:p>
          <a:p>
            <a:pPr>
              <a:lnSpc>
                <a:spcPct val="90000"/>
              </a:lnSpc>
            </a:pPr>
            <a:r>
              <a:rPr lang="en-US"/>
              <a:t>Space</a:t>
            </a:r>
          </a:p>
        </p:txBody>
      </p:sp>
      <p:sp>
        <p:nvSpPr>
          <p:cNvPr id="46084" name="Rectangle 4"/>
          <p:cNvSpPr>
            <a:spLocks noRot="1" noChangeArrowheads="1"/>
          </p:cNvSpPr>
          <p:nvPr/>
        </p:nvSpPr>
        <p:spPr bwMode="auto">
          <a:xfrm>
            <a:off x="4876800" y="304800"/>
            <a:ext cx="4267200" cy="1447800"/>
          </a:xfrm>
          <a:prstGeom prst="rect">
            <a:avLst/>
          </a:prstGeom>
          <a:noFill/>
          <a:ln w="9525">
            <a:noFill/>
            <a:miter lim="800000"/>
            <a:headEnd/>
            <a:tailEnd/>
          </a:ln>
          <a:effectLst/>
        </p:spPr>
        <p:txBody>
          <a:bodyPr anchor="ctr"/>
          <a:lstStyle/>
          <a:p>
            <a:pPr eaLnBrk="1" hangingPunct="1"/>
            <a:r>
              <a:rPr lang="en-US" sz="4400" b="1">
                <a:solidFill>
                  <a:schemeClr val="tx2"/>
                </a:solidFill>
                <a:effectLst>
                  <a:outerShdw blurRad="38100" dist="38100" dir="2700000" algn="tl">
                    <a:srgbClr val="000000"/>
                  </a:outerShdw>
                </a:effectLst>
                <a:latin typeface="Arial Black" pitchFamily="34" charset="0"/>
              </a:rPr>
              <a:t>Principles of Design</a:t>
            </a:r>
          </a:p>
        </p:txBody>
      </p:sp>
      <p:sp>
        <p:nvSpPr>
          <p:cNvPr id="46085" name="Rectangle 5"/>
          <p:cNvSpPr>
            <a:spLocks noRot="1" noChangeArrowheads="1"/>
          </p:cNvSpPr>
          <p:nvPr/>
        </p:nvSpPr>
        <p:spPr bwMode="auto">
          <a:xfrm>
            <a:off x="4800600" y="1752600"/>
            <a:ext cx="4114800" cy="43434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Font typeface="Wingdings" pitchFamily="2" charset="2"/>
              <a:buChar char="§"/>
            </a:pPr>
            <a:r>
              <a:rPr lang="en-US" sz="3200">
                <a:effectLst>
                  <a:outerShdw blurRad="38100" dist="38100" dir="2700000" algn="tl">
                    <a:srgbClr val="000000"/>
                  </a:outerShdw>
                </a:effectLst>
              </a:rPr>
              <a:t>Balance</a:t>
            </a:r>
          </a:p>
          <a:p>
            <a:pPr marL="342900" indent="-342900" eaLnBrk="1" hangingPunct="1">
              <a:lnSpc>
                <a:spcPct val="90000"/>
              </a:lnSpc>
              <a:spcBef>
                <a:spcPct val="20000"/>
              </a:spcBef>
              <a:buClr>
                <a:schemeClr val="hlink"/>
              </a:buClr>
              <a:buFont typeface="Wingdings" pitchFamily="2" charset="2"/>
              <a:buChar char="§"/>
            </a:pPr>
            <a:r>
              <a:rPr lang="en-US" sz="3200">
                <a:effectLst>
                  <a:outerShdw blurRad="38100" dist="38100" dir="2700000" algn="tl">
                    <a:srgbClr val="000000"/>
                  </a:outerShdw>
                </a:effectLst>
              </a:rPr>
              <a:t>Emphasis</a:t>
            </a:r>
          </a:p>
          <a:p>
            <a:pPr marL="342900" indent="-342900" eaLnBrk="1" hangingPunct="1">
              <a:lnSpc>
                <a:spcPct val="90000"/>
              </a:lnSpc>
              <a:spcBef>
                <a:spcPct val="20000"/>
              </a:spcBef>
              <a:buClr>
                <a:schemeClr val="hlink"/>
              </a:buClr>
              <a:buFont typeface="Wingdings" pitchFamily="2" charset="2"/>
              <a:buChar char="§"/>
            </a:pPr>
            <a:r>
              <a:rPr lang="en-US" sz="3200">
                <a:effectLst>
                  <a:outerShdw blurRad="38100" dist="38100" dir="2700000" algn="tl">
                    <a:srgbClr val="000000"/>
                  </a:outerShdw>
                </a:effectLst>
              </a:rPr>
              <a:t>Harmony</a:t>
            </a:r>
          </a:p>
          <a:p>
            <a:pPr marL="342900" indent="-342900" eaLnBrk="1" hangingPunct="1">
              <a:lnSpc>
                <a:spcPct val="90000"/>
              </a:lnSpc>
              <a:spcBef>
                <a:spcPct val="20000"/>
              </a:spcBef>
              <a:buClr>
                <a:schemeClr val="hlink"/>
              </a:buClr>
              <a:buFont typeface="Wingdings" pitchFamily="2" charset="2"/>
              <a:buChar char="§"/>
            </a:pPr>
            <a:r>
              <a:rPr lang="en-US" sz="3200">
                <a:effectLst>
                  <a:outerShdw blurRad="38100" dist="38100" dir="2700000" algn="tl">
                    <a:srgbClr val="000000"/>
                  </a:outerShdw>
                </a:effectLst>
              </a:rPr>
              <a:t>Variety</a:t>
            </a:r>
          </a:p>
          <a:p>
            <a:pPr marL="342900" indent="-342900" eaLnBrk="1" hangingPunct="1">
              <a:lnSpc>
                <a:spcPct val="90000"/>
              </a:lnSpc>
              <a:spcBef>
                <a:spcPct val="20000"/>
              </a:spcBef>
              <a:buClr>
                <a:schemeClr val="hlink"/>
              </a:buClr>
              <a:buFont typeface="Wingdings" pitchFamily="2" charset="2"/>
              <a:buChar char="§"/>
            </a:pPr>
            <a:r>
              <a:rPr lang="en-US" sz="3200">
                <a:effectLst>
                  <a:outerShdw blurRad="38100" dist="38100" dir="2700000" algn="tl">
                    <a:srgbClr val="000000"/>
                  </a:outerShdw>
                </a:effectLst>
              </a:rPr>
              <a:t>Movement/Rhythm</a:t>
            </a:r>
          </a:p>
          <a:p>
            <a:pPr marL="342900" indent="-342900" eaLnBrk="1" hangingPunct="1">
              <a:lnSpc>
                <a:spcPct val="90000"/>
              </a:lnSpc>
              <a:spcBef>
                <a:spcPct val="20000"/>
              </a:spcBef>
              <a:buClr>
                <a:schemeClr val="hlink"/>
              </a:buClr>
              <a:buFont typeface="Wingdings" pitchFamily="2" charset="2"/>
              <a:buChar char="§"/>
            </a:pPr>
            <a:r>
              <a:rPr lang="en-US" sz="3200">
                <a:effectLst>
                  <a:outerShdw blurRad="38100" dist="38100" dir="2700000" algn="tl">
                    <a:srgbClr val="000000"/>
                  </a:outerShdw>
                </a:effectLst>
              </a:rPr>
              <a:t>Proportion</a:t>
            </a:r>
          </a:p>
          <a:p>
            <a:pPr marL="342900" indent="-342900" eaLnBrk="1" hangingPunct="1">
              <a:lnSpc>
                <a:spcPct val="90000"/>
              </a:lnSpc>
              <a:spcBef>
                <a:spcPct val="20000"/>
              </a:spcBef>
              <a:buClr>
                <a:schemeClr val="hlink"/>
              </a:buClr>
              <a:buFont typeface="Wingdings" pitchFamily="2" charset="2"/>
              <a:buChar char="§"/>
            </a:pPr>
            <a:r>
              <a:rPr lang="en-US" sz="3200">
                <a:effectLst>
                  <a:outerShdw blurRad="38100" dist="38100" dir="2700000" algn="tl">
                    <a:srgbClr val="000000"/>
                  </a:outerShdw>
                </a:effectLst>
              </a:rPr>
              <a:t>Repetition</a:t>
            </a:r>
          </a:p>
        </p:txBody>
      </p:sp>
    </p:spTree>
  </p:cSld>
  <p:clrMapOvr>
    <a:masterClrMapping/>
  </p:clrMapOvr>
  <p:transition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endParaRPr lang="en-US"/>
          </a:p>
        </p:txBody>
      </p:sp>
      <p:sp>
        <p:nvSpPr>
          <p:cNvPr id="35843" name="Rectangle 3"/>
          <p:cNvSpPr>
            <a:spLocks noGrp="1" noRot="1" noChangeArrowheads="1"/>
          </p:cNvSpPr>
          <p:nvPr>
            <p:ph type="body" idx="1"/>
          </p:nvPr>
        </p:nvSpPr>
        <p:spPr>
          <a:xfrm>
            <a:off x="3429000" y="6324600"/>
            <a:ext cx="1676400" cy="334963"/>
          </a:xfrm>
        </p:spPr>
        <p:txBody>
          <a:bodyPr/>
          <a:lstStyle/>
          <a:p>
            <a:pPr>
              <a:lnSpc>
                <a:spcPct val="80000"/>
              </a:lnSpc>
            </a:pPr>
            <a:r>
              <a:rPr lang="en-US" sz="1800"/>
              <a:t>‘Varoom’</a:t>
            </a:r>
          </a:p>
        </p:txBody>
      </p:sp>
      <p:pic>
        <p:nvPicPr>
          <p:cNvPr id="35844" name="Picture 4" descr="powersLichtenstein"/>
          <p:cNvPicPr>
            <a:picLocks noChangeAspect="1" noChangeArrowheads="1"/>
          </p:cNvPicPr>
          <p:nvPr/>
        </p:nvPicPr>
        <p:blipFill>
          <a:blip r:embed="rId2" cstate="print"/>
          <a:srcRect/>
          <a:stretch>
            <a:fillRect/>
          </a:stretch>
        </p:blipFill>
        <p:spPr bwMode="auto">
          <a:xfrm>
            <a:off x="1219200" y="685800"/>
            <a:ext cx="6400800" cy="5410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7200" y="244475"/>
            <a:ext cx="8385175" cy="703263"/>
          </a:xfrm>
        </p:spPr>
        <p:txBody>
          <a:bodyPr/>
          <a:lstStyle/>
          <a:p>
            <a:r>
              <a:rPr lang="en-US" sz="4000"/>
              <a:t>Keith Haring : Pop Art</a:t>
            </a:r>
          </a:p>
        </p:txBody>
      </p:sp>
      <p:sp>
        <p:nvSpPr>
          <p:cNvPr id="36867" name="Rectangle 3"/>
          <p:cNvSpPr>
            <a:spLocks noGrp="1" noRot="1" noChangeArrowheads="1"/>
          </p:cNvSpPr>
          <p:nvPr>
            <p:ph type="body" idx="1"/>
          </p:nvPr>
        </p:nvSpPr>
        <p:spPr>
          <a:xfrm>
            <a:off x="3276600" y="6324600"/>
            <a:ext cx="1676400" cy="304800"/>
          </a:xfrm>
        </p:spPr>
        <p:txBody>
          <a:bodyPr/>
          <a:lstStyle/>
          <a:p>
            <a:pPr>
              <a:lnSpc>
                <a:spcPct val="80000"/>
              </a:lnSpc>
            </a:pPr>
            <a:r>
              <a:rPr lang="en-US" sz="1600"/>
              <a:t>‘Untitled’</a:t>
            </a:r>
          </a:p>
        </p:txBody>
      </p:sp>
      <p:pic>
        <p:nvPicPr>
          <p:cNvPr id="36868" name="Picture 4" descr="Untitled"/>
          <p:cNvPicPr>
            <a:picLocks noChangeAspect="1" noChangeArrowheads="1"/>
          </p:cNvPicPr>
          <p:nvPr/>
        </p:nvPicPr>
        <p:blipFill>
          <a:blip r:embed="rId2" cstate="print"/>
          <a:srcRect/>
          <a:stretch>
            <a:fillRect/>
          </a:stretch>
        </p:blipFill>
        <p:spPr bwMode="auto">
          <a:xfrm>
            <a:off x="1905000" y="838200"/>
            <a:ext cx="5410200" cy="534193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endParaRPr lang="en-US"/>
          </a:p>
        </p:txBody>
      </p:sp>
      <p:sp>
        <p:nvSpPr>
          <p:cNvPr id="37891" name="Rectangle 3"/>
          <p:cNvSpPr>
            <a:spLocks noGrp="1" noRot="1" noChangeArrowheads="1"/>
          </p:cNvSpPr>
          <p:nvPr>
            <p:ph type="body" idx="1"/>
          </p:nvPr>
        </p:nvSpPr>
        <p:spPr>
          <a:xfrm>
            <a:off x="3429000" y="6324600"/>
            <a:ext cx="1828800" cy="457200"/>
          </a:xfrm>
        </p:spPr>
        <p:txBody>
          <a:bodyPr/>
          <a:lstStyle/>
          <a:p>
            <a:r>
              <a:rPr lang="en-US" sz="2000"/>
              <a:t>‘Untitled’</a:t>
            </a:r>
          </a:p>
        </p:txBody>
      </p:sp>
      <p:pic>
        <p:nvPicPr>
          <p:cNvPr id="37892" name="Picture 4" descr="Untitled"/>
          <p:cNvPicPr>
            <a:picLocks noChangeAspect="1" noChangeArrowheads="1"/>
          </p:cNvPicPr>
          <p:nvPr/>
        </p:nvPicPr>
        <p:blipFill>
          <a:blip r:embed="rId2" cstate="print"/>
          <a:srcRect/>
          <a:stretch>
            <a:fillRect/>
          </a:stretch>
        </p:blipFill>
        <p:spPr bwMode="auto">
          <a:xfrm>
            <a:off x="1524000" y="381000"/>
            <a:ext cx="6019800" cy="5918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endParaRPr lang="en-US"/>
          </a:p>
        </p:txBody>
      </p:sp>
      <p:sp>
        <p:nvSpPr>
          <p:cNvPr id="38915" name="Rectangle 3"/>
          <p:cNvSpPr>
            <a:spLocks noGrp="1" noRot="1" noChangeArrowheads="1"/>
          </p:cNvSpPr>
          <p:nvPr>
            <p:ph type="body" idx="1"/>
          </p:nvPr>
        </p:nvSpPr>
        <p:spPr>
          <a:xfrm>
            <a:off x="3200400" y="6400800"/>
            <a:ext cx="4267200" cy="685800"/>
          </a:xfrm>
        </p:spPr>
        <p:txBody>
          <a:bodyPr/>
          <a:lstStyle/>
          <a:p>
            <a:r>
              <a:rPr lang="en-US" sz="2000"/>
              <a:t>Cruella De Vile</a:t>
            </a:r>
          </a:p>
        </p:txBody>
      </p:sp>
      <p:pic>
        <p:nvPicPr>
          <p:cNvPr id="38916" name="Picture 4" descr="Cruella De Vil"/>
          <p:cNvPicPr>
            <a:picLocks noChangeAspect="1" noChangeArrowheads="1"/>
          </p:cNvPicPr>
          <p:nvPr/>
        </p:nvPicPr>
        <p:blipFill>
          <a:blip r:embed="rId2" cstate="print"/>
          <a:srcRect/>
          <a:stretch>
            <a:fillRect/>
          </a:stretch>
        </p:blipFill>
        <p:spPr bwMode="auto">
          <a:xfrm>
            <a:off x="1947863" y="533400"/>
            <a:ext cx="5672137" cy="57086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endParaRPr lang="en-US"/>
          </a:p>
        </p:txBody>
      </p:sp>
      <p:sp>
        <p:nvSpPr>
          <p:cNvPr id="39939" name="Rectangle 3"/>
          <p:cNvSpPr>
            <a:spLocks noGrp="1" noRot="1" noChangeArrowheads="1"/>
          </p:cNvSpPr>
          <p:nvPr>
            <p:ph type="body" idx="1"/>
          </p:nvPr>
        </p:nvSpPr>
        <p:spPr>
          <a:xfrm>
            <a:off x="3048000" y="6324600"/>
            <a:ext cx="4800600" cy="563563"/>
          </a:xfrm>
        </p:spPr>
        <p:txBody>
          <a:bodyPr/>
          <a:lstStyle/>
          <a:p>
            <a:r>
              <a:rPr lang="en-US" sz="2000"/>
              <a:t>‘Red Yellow Blue’</a:t>
            </a:r>
          </a:p>
        </p:txBody>
      </p:sp>
      <p:pic>
        <p:nvPicPr>
          <p:cNvPr id="39940" name="Picture 4" descr="Red, Yellow, and Blue"/>
          <p:cNvPicPr>
            <a:picLocks noChangeAspect="1" noChangeArrowheads="1"/>
          </p:cNvPicPr>
          <p:nvPr/>
        </p:nvPicPr>
        <p:blipFill>
          <a:blip r:embed="rId2" cstate="print"/>
          <a:srcRect/>
          <a:stretch>
            <a:fillRect/>
          </a:stretch>
        </p:blipFill>
        <p:spPr bwMode="auto">
          <a:xfrm>
            <a:off x="1295400" y="304800"/>
            <a:ext cx="6172200" cy="5867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endParaRPr lang="en-US"/>
          </a:p>
        </p:txBody>
      </p:sp>
      <p:sp>
        <p:nvSpPr>
          <p:cNvPr id="40963" name="Rectangle 3"/>
          <p:cNvSpPr>
            <a:spLocks noGrp="1" noRot="1" noChangeArrowheads="1"/>
          </p:cNvSpPr>
          <p:nvPr>
            <p:ph type="body" idx="1"/>
          </p:nvPr>
        </p:nvSpPr>
        <p:spPr>
          <a:xfrm>
            <a:off x="3429000" y="6172200"/>
            <a:ext cx="3505200" cy="685800"/>
          </a:xfrm>
        </p:spPr>
        <p:txBody>
          <a:bodyPr/>
          <a:lstStyle/>
          <a:p>
            <a:r>
              <a:rPr lang="en-US" sz="2000"/>
              <a:t>Club Mural</a:t>
            </a:r>
          </a:p>
        </p:txBody>
      </p:sp>
      <p:pic>
        <p:nvPicPr>
          <p:cNvPr id="40964" name="Picture 4" descr="Boys Club mural"/>
          <p:cNvPicPr>
            <a:picLocks noChangeAspect="1" noChangeArrowheads="1"/>
          </p:cNvPicPr>
          <p:nvPr/>
        </p:nvPicPr>
        <p:blipFill>
          <a:blip r:embed="rId2" cstate="print"/>
          <a:srcRect/>
          <a:stretch>
            <a:fillRect/>
          </a:stretch>
        </p:blipFill>
        <p:spPr bwMode="auto">
          <a:xfrm>
            <a:off x="990600" y="381000"/>
            <a:ext cx="7315200" cy="571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a:t>Aesthetic Theories of Art</a:t>
            </a:r>
          </a:p>
        </p:txBody>
      </p:sp>
      <p:sp>
        <p:nvSpPr>
          <p:cNvPr id="30723" name="Rectangle 3"/>
          <p:cNvSpPr>
            <a:spLocks noGrp="1" noRot="1" noChangeArrowheads="1"/>
          </p:cNvSpPr>
          <p:nvPr>
            <p:ph type="body" idx="1"/>
          </p:nvPr>
        </p:nvSpPr>
        <p:spPr/>
        <p:txBody>
          <a:bodyPr/>
          <a:lstStyle/>
          <a:p>
            <a:pPr>
              <a:lnSpc>
                <a:spcPct val="90000"/>
              </a:lnSpc>
            </a:pPr>
            <a:r>
              <a:rPr lang="en-US" sz="4800" dirty="0" err="1"/>
              <a:t>Imitationalism</a:t>
            </a:r>
            <a:endParaRPr lang="en-US" sz="4800" dirty="0"/>
          </a:p>
          <a:p>
            <a:pPr>
              <a:lnSpc>
                <a:spcPct val="90000"/>
              </a:lnSpc>
            </a:pPr>
            <a:r>
              <a:rPr lang="en-US" sz="4800" dirty="0" smtClean="0"/>
              <a:t>Formalism</a:t>
            </a:r>
            <a:endParaRPr lang="en-US" sz="4800" dirty="0"/>
          </a:p>
          <a:p>
            <a:pPr>
              <a:lnSpc>
                <a:spcPct val="90000"/>
              </a:lnSpc>
            </a:pPr>
            <a:r>
              <a:rPr lang="en-US" sz="4800" dirty="0" smtClean="0"/>
              <a:t>Emotionalism</a:t>
            </a:r>
          </a:p>
          <a:p>
            <a:pPr>
              <a:lnSpc>
                <a:spcPct val="90000"/>
              </a:lnSpc>
            </a:pPr>
            <a:r>
              <a:rPr lang="en-US" sz="4800" dirty="0" smtClean="0"/>
              <a:t>Functionalism</a:t>
            </a:r>
            <a:endParaRPr lang="en-US" sz="4800" dirty="0"/>
          </a:p>
        </p:txBody>
      </p:sp>
    </p:spTree>
  </p:cSld>
  <p:clrMapOvr>
    <a:masterClrMapping/>
  </p:clrMapOvr>
  <p:transition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152400" y="-152400"/>
            <a:ext cx="8153400" cy="914400"/>
          </a:xfrm>
        </p:spPr>
        <p:txBody>
          <a:bodyPr/>
          <a:lstStyle/>
          <a:p>
            <a:r>
              <a:rPr lang="en-US" sz="3200"/>
              <a:t>Aesthetic Theories of Art</a:t>
            </a:r>
          </a:p>
        </p:txBody>
      </p:sp>
      <p:sp>
        <p:nvSpPr>
          <p:cNvPr id="43011" name="Rectangle 3"/>
          <p:cNvSpPr>
            <a:spLocks noGrp="1" noRot="1" noChangeArrowheads="1"/>
          </p:cNvSpPr>
          <p:nvPr>
            <p:ph type="body" idx="1"/>
          </p:nvPr>
        </p:nvSpPr>
        <p:spPr>
          <a:xfrm>
            <a:off x="0" y="457200"/>
            <a:ext cx="8007350" cy="4191000"/>
          </a:xfrm>
        </p:spPr>
        <p:txBody>
          <a:bodyPr/>
          <a:lstStyle/>
          <a:p>
            <a:pPr>
              <a:lnSpc>
                <a:spcPct val="80000"/>
              </a:lnSpc>
            </a:pPr>
            <a:r>
              <a:rPr lang="en-US" sz="3600"/>
              <a:t>Imitationalism: A theory of art which places emphasis on design qualities.  According to this theory, the most important thing about a work of art is the realistic representation of the subject matter. A work is successful if it looks and reminds us of what is seen in the real world.</a:t>
            </a:r>
          </a:p>
          <a:p>
            <a:pPr>
              <a:lnSpc>
                <a:spcPct val="80000"/>
              </a:lnSpc>
              <a:buFont typeface="Wingdings" pitchFamily="2" charset="2"/>
              <a:buNone/>
            </a:pPr>
            <a:endParaRPr lang="en-US" sz="3600"/>
          </a:p>
          <a:p>
            <a:pPr>
              <a:lnSpc>
                <a:spcPct val="80000"/>
              </a:lnSpc>
              <a:buFont typeface="Wingdings" pitchFamily="2" charset="2"/>
              <a:buNone/>
            </a:pPr>
            <a:endParaRPr lang="en-US" sz="3600"/>
          </a:p>
        </p:txBody>
      </p:sp>
      <p:pic>
        <p:nvPicPr>
          <p:cNvPr id="43012" name="Picture 4" descr="Warhol-campbellsoup"/>
          <p:cNvPicPr>
            <a:picLocks noChangeAspect="1" noChangeArrowheads="1"/>
          </p:cNvPicPr>
          <p:nvPr/>
        </p:nvPicPr>
        <p:blipFill>
          <a:blip r:embed="rId2" cstate="print"/>
          <a:srcRect/>
          <a:stretch>
            <a:fillRect/>
          </a:stretch>
        </p:blipFill>
        <p:spPr bwMode="auto">
          <a:xfrm>
            <a:off x="0" y="3962400"/>
            <a:ext cx="2312988" cy="2895600"/>
          </a:xfrm>
          <a:prstGeom prst="rect">
            <a:avLst/>
          </a:prstGeom>
          <a:noFill/>
        </p:spPr>
      </p:pic>
      <p:pic>
        <p:nvPicPr>
          <p:cNvPr id="43013" name="Picture 5" descr="deanherbertgallery3"/>
          <p:cNvPicPr>
            <a:picLocks noChangeAspect="1" noChangeArrowheads="1"/>
          </p:cNvPicPr>
          <p:nvPr/>
        </p:nvPicPr>
        <p:blipFill>
          <a:blip r:embed="rId3" cstate="print"/>
          <a:srcRect/>
          <a:stretch>
            <a:fillRect/>
          </a:stretch>
        </p:blipFill>
        <p:spPr bwMode="auto">
          <a:xfrm>
            <a:off x="3200400" y="3962400"/>
            <a:ext cx="3429000" cy="2779713"/>
          </a:xfrm>
          <a:prstGeom prst="rect">
            <a:avLst/>
          </a:prstGeom>
          <a:noFill/>
        </p:spPr>
      </p:pic>
      <p:pic>
        <p:nvPicPr>
          <p:cNvPr id="43014" name="Picture 6" descr="drawings"/>
          <p:cNvPicPr>
            <a:picLocks noChangeAspect="1" noChangeArrowheads="1"/>
          </p:cNvPicPr>
          <p:nvPr/>
        </p:nvPicPr>
        <p:blipFill>
          <a:blip r:embed="rId4" cstate="print"/>
          <a:srcRect/>
          <a:stretch>
            <a:fillRect/>
          </a:stretch>
        </p:blipFill>
        <p:spPr bwMode="auto">
          <a:xfrm>
            <a:off x="7232650" y="3581400"/>
            <a:ext cx="1911350" cy="3276600"/>
          </a:xfrm>
          <a:prstGeom prst="rect">
            <a:avLst/>
          </a:prstGeom>
          <a:noFill/>
        </p:spPr>
      </p:pic>
    </p:spTree>
  </p:cSld>
  <p:clrMapOvr>
    <a:masterClrMapping/>
  </p:clrMapOvr>
  <p:transition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457200" y="0"/>
            <a:ext cx="8385175" cy="1431925"/>
          </a:xfrm>
        </p:spPr>
        <p:txBody>
          <a:bodyPr/>
          <a:lstStyle/>
          <a:p>
            <a:r>
              <a:rPr lang="en-US"/>
              <a:t>Aesthetic Theories of Art</a:t>
            </a:r>
          </a:p>
        </p:txBody>
      </p:sp>
      <p:sp>
        <p:nvSpPr>
          <p:cNvPr id="44035" name="Rectangle 3"/>
          <p:cNvSpPr>
            <a:spLocks noGrp="1" noRot="1" noChangeArrowheads="1"/>
          </p:cNvSpPr>
          <p:nvPr>
            <p:ph type="body" idx="1"/>
          </p:nvPr>
        </p:nvSpPr>
        <p:spPr>
          <a:xfrm>
            <a:off x="457200" y="1143000"/>
            <a:ext cx="8007350" cy="4191000"/>
          </a:xfrm>
        </p:spPr>
        <p:txBody>
          <a:bodyPr/>
          <a:lstStyle/>
          <a:p>
            <a:pPr>
              <a:lnSpc>
                <a:spcPct val="90000"/>
              </a:lnSpc>
            </a:pPr>
            <a:r>
              <a:rPr lang="en-US" sz="3600"/>
              <a:t>Formalism: </a:t>
            </a:r>
            <a:r>
              <a:rPr lang="en-US" sz="3600" b="1">
                <a:solidFill>
                  <a:schemeClr val="folHlink"/>
                </a:solidFill>
                <a:latin typeface="Times New Roman" pitchFamily="18" charset="0"/>
              </a:rPr>
              <a:t>A theory of art which places emphasis on design qualities.  According to this theory, the most important thing about the work is the effective organization of the elements of art and use of the principles of design.</a:t>
            </a:r>
            <a:r>
              <a:rPr lang="en-US" sz="1600" b="1">
                <a:solidFill>
                  <a:schemeClr val="folHlink"/>
                </a:solidFill>
                <a:latin typeface="Times New Roman" pitchFamily="18" charset="0"/>
              </a:rPr>
              <a:t> </a:t>
            </a:r>
            <a:r>
              <a:rPr lang="en-US" sz="4400">
                <a:solidFill>
                  <a:schemeClr val="folHlink"/>
                </a:solidFill>
                <a:latin typeface="Jokerman" pitchFamily="82" charset="0"/>
              </a:rPr>
              <a:t/>
            </a:r>
            <a:br>
              <a:rPr lang="en-US" sz="4400">
                <a:solidFill>
                  <a:schemeClr val="folHlink"/>
                </a:solidFill>
                <a:latin typeface="Jokerman" pitchFamily="82" charset="0"/>
              </a:rPr>
            </a:br>
            <a:endParaRPr lang="en-US" sz="4400">
              <a:solidFill>
                <a:schemeClr val="folHlink"/>
              </a:solidFill>
              <a:latin typeface="Jokerman" pitchFamily="82" charset="0"/>
            </a:endParaRPr>
          </a:p>
        </p:txBody>
      </p:sp>
      <p:pic>
        <p:nvPicPr>
          <p:cNvPr id="44036" name="Picture 4" descr="pop-art-silkscreen-final"/>
          <p:cNvPicPr>
            <a:picLocks noChangeAspect="1" noChangeArrowheads="1"/>
          </p:cNvPicPr>
          <p:nvPr/>
        </p:nvPicPr>
        <p:blipFill>
          <a:blip r:embed="rId2" cstate="print"/>
          <a:srcRect/>
          <a:stretch>
            <a:fillRect/>
          </a:stretch>
        </p:blipFill>
        <p:spPr bwMode="auto">
          <a:xfrm>
            <a:off x="6475413" y="4114800"/>
            <a:ext cx="2668587" cy="2743200"/>
          </a:xfrm>
          <a:prstGeom prst="rect">
            <a:avLst/>
          </a:prstGeom>
          <a:noFill/>
        </p:spPr>
      </p:pic>
      <p:pic>
        <p:nvPicPr>
          <p:cNvPr id="44037" name="Picture 5" descr="Untitled"/>
          <p:cNvPicPr>
            <a:picLocks noChangeAspect="1" noChangeArrowheads="1"/>
          </p:cNvPicPr>
          <p:nvPr/>
        </p:nvPicPr>
        <p:blipFill>
          <a:blip r:embed="rId3" cstate="print"/>
          <a:srcRect/>
          <a:stretch>
            <a:fillRect/>
          </a:stretch>
        </p:blipFill>
        <p:spPr bwMode="auto">
          <a:xfrm>
            <a:off x="3581400" y="4235450"/>
            <a:ext cx="2667000" cy="2622550"/>
          </a:xfrm>
          <a:prstGeom prst="rect">
            <a:avLst/>
          </a:prstGeom>
          <a:noFill/>
        </p:spPr>
      </p:pic>
      <p:pic>
        <p:nvPicPr>
          <p:cNvPr id="44038" name="Picture 6" descr="Red, Yellow, and Blue"/>
          <p:cNvPicPr>
            <a:picLocks noChangeAspect="1" noChangeArrowheads="1"/>
          </p:cNvPicPr>
          <p:nvPr/>
        </p:nvPicPr>
        <p:blipFill>
          <a:blip r:embed="rId4" cstate="print"/>
          <a:srcRect/>
          <a:stretch>
            <a:fillRect/>
          </a:stretch>
        </p:blipFill>
        <p:spPr bwMode="auto">
          <a:xfrm>
            <a:off x="762000" y="4757738"/>
            <a:ext cx="2209800" cy="2100262"/>
          </a:xfrm>
          <a:prstGeom prst="rect">
            <a:avLst/>
          </a:prstGeom>
          <a:noFill/>
        </p:spPr>
      </p:pic>
    </p:spTree>
  </p:cSld>
  <p:clrMapOvr>
    <a:masterClrMapping/>
  </p:clrMapOvr>
  <p:transition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81000" y="0"/>
            <a:ext cx="8385175" cy="1431925"/>
          </a:xfrm>
        </p:spPr>
        <p:txBody>
          <a:bodyPr/>
          <a:lstStyle/>
          <a:p>
            <a:r>
              <a:rPr lang="en-US" sz="2800"/>
              <a:t>Aesthetic Theories of Art</a:t>
            </a:r>
          </a:p>
        </p:txBody>
      </p:sp>
      <p:sp>
        <p:nvSpPr>
          <p:cNvPr id="45059" name="Rectangle 3"/>
          <p:cNvSpPr>
            <a:spLocks noGrp="1" noRot="1" noChangeArrowheads="1"/>
          </p:cNvSpPr>
          <p:nvPr>
            <p:ph type="body" idx="1"/>
          </p:nvPr>
        </p:nvSpPr>
        <p:spPr>
          <a:xfrm>
            <a:off x="152400" y="990600"/>
            <a:ext cx="5715000" cy="5867400"/>
          </a:xfrm>
        </p:spPr>
        <p:txBody>
          <a:bodyPr/>
          <a:lstStyle/>
          <a:p>
            <a:pPr>
              <a:lnSpc>
                <a:spcPct val="80000"/>
              </a:lnSpc>
            </a:pPr>
            <a:r>
              <a:rPr lang="en-US" sz="4000"/>
              <a:t>Emotionalism: A theory of art which places emphasis on expressive qualities.  According to this theory, the most important thing about a work of art is the vivid communication of moods, feelings and ideas.</a:t>
            </a:r>
          </a:p>
        </p:txBody>
      </p:sp>
      <p:pic>
        <p:nvPicPr>
          <p:cNvPr id="45060" name="Picture 4" descr="francis-bacon"/>
          <p:cNvPicPr>
            <a:picLocks noChangeAspect="1" noChangeArrowheads="1"/>
          </p:cNvPicPr>
          <p:nvPr/>
        </p:nvPicPr>
        <p:blipFill>
          <a:blip r:embed="rId2" cstate="print"/>
          <a:srcRect/>
          <a:stretch>
            <a:fillRect/>
          </a:stretch>
        </p:blipFill>
        <p:spPr bwMode="auto">
          <a:xfrm>
            <a:off x="5867400" y="152400"/>
            <a:ext cx="2995613" cy="3429000"/>
          </a:xfrm>
          <a:prstGeom prst="rect">
            <a:avLst/>
          </a:prstGeom>
          <a:noFill/>
        </p:spPr>
      </p:pic>
      <p:pic>
        <p:nvPicPr>
          <p:cNvPr id="45061" name="Picture 5" descr="Self-Portrait in a Striped T-shirt - Henri Matisse Paintings">
            <a:hlinkClick r:id="rId3"/>
          </p:cNvPr>
          <p:cNvPicPr>
            <a:picLocks noChangeAspect="1" noChangeArrowheads="1"/>
          </p:cNvPicPr>
          <p:nvPr/>
        </p:nvPicPr>
        <p:blipFill>
          <a:blip r:embed="rId4" cstate="print"/>
          <a:srcRect/>
          <a:stretch>
            <a:fillRect/>
          </a:stretch>
        </p:blipFill>
        <p:spPr bwMode="auto">
          <a:xfrm>
            <a:off x="5791200" y="3048000"/>
            <a:ext cx="3106738" cy="3733800"/>
          </a:xfrm>
          <a:prstGeom prst="rect">
            <a:avLst/>
          </a:prstGeom>
          <a:noFill/>
        </p:spPr>
      </p:pic>
    </p:spTree>
  </p:cSld>
  <p:clrMapOvr>
    <a:masterClrMapping/>
  </p:clrMapOvr>
  <p:transition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noChangeArrowheads="1"/>
          </p:cNvPicPr>
          <p:nvPr/>
        </p:nvPicPr>
        <p:blipFill>
          <a:blip r:embed="rId2" cstate="print"/>
          <a:srcRect/>
          <a:stretch>
            <a:fillRect/>
          </a:stretch>
        </p:blipFill>
        <p:spPr bwMode="auto">
          <a:xfrm>
            <a:off x="0" y="19538"/>
            <a:ext cx="8001000" cy="6838462"/>
          </a:xfrm>
          <a:prstGeom prst="rect">
            <a:avLst/>
          </a:prstGeom>
          <a:noFill/>
          <a:ln w="9525">
            <a:noFill/>
            <a:miter lim="800000"/>
            <a:headEnd/>
            <a:tailEnd/>
          </a:ln>
        </p:spPr>
      </p:pic>
      <p:sp>
        <p:nvSpPr>
          <p:cNvPr id="49154" name="Rectangle 2"/>
          <p:cNvSpPr>
            <a:spLocks noGrp="1" noRot="1" noChangeArrowheads="1"/>
          </p:cNvSpPr>
          <p:nvPr>
            <p:ph type="title"/>
          </p:nvPr>
        </p:nvSpPr>
        <p:spPr/>
        <p:txBody>
          <a:bodyPr/>
          <a:lstStyle/>
          <a:p>
            <a:r>
              <a:rPr lang="en-US" dirty="0" smtClean="0">
                <a:solidFill>
                  <a:schemeClr val="accent4">
                    <a:lumMod val="10000"/>
                  </a:schemeClr>
                </a:solidFill>
              </a:rPr>
              <a:t>Functionalism</a:t>
            </a:r>
            <a:endParaRPr lang="en-US" dirty="0">
              <a:solidFill>
                <a:schemeClr val="accent4">
                  <a:lumMod val="10000"/>
                </a:schemeClr>
              </a:solidFill>
            </a:endParaRPr>
          </a:p>
        </p:txBody>
      </p:sp>
      <p:sp>
        <p:nvSpPr>
          <p:cNvPr id="49155" name="Rectangle 3"/>
          <p:cNvSpPr>
            <a:spLocks noGrp="1" noRot="1" noChangeArrowheads="1"/>
          </p:cNvSpPr>
          <p:nvPr>
            <p:ph type="body" idx="1"/>
          </p:nvPr>
        </p:nvSpPr>
        <p:spPr>
          <a:xfrm>
            <a:off x="0" y="2133600"/>
            <a:ext cx="8007350" cy="4191000"/>
          </a:xfrm>
        </p:spPr>
        <p:txBody>
          <a:bodyPr/>
          <a:lstStyle/>
          <a:p>
            <a:r>
              <a:rPr lang="en-US" dirty="0" smtClean="0">
                <a:solidFill>
                  <a:schemeClr val="accent4">
                    <a:lumMod val="10000"/>
                  </a:schemeClr>
                </a:solidFill>
              </a:rPr>
              <a:t>The doctrine that the function of an object should determine its design and materials.</a:t>
            </a:r>
          </a:p>
          <a:p>
            <a:r>
              <a:rPr lang="en-US" dirty="0" smtClean="0">
                <a:solidFill>
                  <a:schemeClr val="accent4">
                    <a:lumMod val="10000"/>
                  </a:schemeClr>
                </a:solidFill>
              </a:rPr>
              <a:t>Object designed for it’s use. </a:t>
            </a:r>
            <a:r>
              <a:rPr lang="en-US" dirty="0"/>
              <a:t/>
            </a:r>
            <a:br>
              <a:rPr lang="en-US" dirty="0"/>
            </a:br>
            <a:endParaRPr lang="en-US" dirty="0"/>
          </a:p>
        </p:txBody>
      </p:sp>
    </p:spTree>
  </p:cSld>
  <p:clrMapOvr>
    <a:masterClrMapping/>
  </p:clrMapOvr>
  <p:transition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sz="6600">
                <a:latin typeface="Jokerman" pitchFamily="82" charset="0"/>
              </a:rPr>
              <a:t>Andy Warhol</a:t>
            </a:r>
          </a:p>
        </p:txBody>
      </p:sp>
      <p:sp>
        <p:nvSpPr>
          <p:cNvPr id="12291" name="Rectangle 3"/>
          <p:cNvSpPr>
            <a:spLocks noGrp="1" noRot="1" noChangeArrowheads="1"/>
          </p:cNvSpPr>
          <p:nvPr>
            <p:ph type="body" idx="1"/>
          </p:nvPr>
        </p:nvSpPr>
        <p:spPr>
          <a:xfrm>
            <a:off x="838200" y="1905000"/>
            <a:ext cx="3810000" cy="4572000"/>
          </a:xfrm>
        </p:spPr>
        <p:txBody>
          <a:bodyPr/>
          <a:lstStyle/>
          <a:p>
            <a:r>
              <a:rPr lang="en-US" sz="2800"/>
              <a:t>American Pop artist </a:t>
            </a:r>
          </a:p>
          <a:p>
            <a:r>
              <a:rPr lang="en-US" sz="2800"/>
              <a:t>1928-1987</a:t>
            </a:r>
          </a:p>
          <a:p>
            <a:r>
              <a:rPr lang="en-US" sz="2800"/>
              <a:t>Controversial Figure</a:t>
            </a:r>
          </a:p>
          <a:p>
            <a:r>
              <a:rPr lang="en-US" sz="2800"/>
              <a:t>Author, Film Maker, Artist</a:t>
            </a:r>
          </a:p>
          <a:p>
            <a:r>
              <a:rPr lang="en-US" sz="2800"/>
              <a:t>One of the most influential artists of the 20</a:t>
            </a:r>
            <a:r>
              <a:rPr lang="en-US" sz="2800" baseline="30000"/>
              <a:t>th</a:t>
            </a:r>
            <a:r>
              <a:rPr lang="en-US" sz="2800"/>
              <a:t> Century</a:t>
            </a:r>
          </a:p>
        </p:txBody>
      </p:sp>
      <p:pic>
        <p:nvPicPr>
          <p:cNvPr id="12293" name="Picture 5" descr="image?id=68681&amp;rendTypeId=4"/>
          <p:cNvPicPr>
            <a:picLocks noChangeAspect="1" noChangeArrowheads="1"/>
          </p:cNvPicPr>
          <p:nvPr/>
        </p:nvPicPr>
        <p:blipFill>
          <a:blip r:embed="rId2" cstate="print"/>
          <a:srcRect/>
          <a:stretch>
            <a:fillRect/>
          </a:stretch>
        </p:blipFill>
        <p:spPr bwMode="auto">
          <a:xfrm>
            <a:off x="4724400" y="1676400"/>
            <a:ext cx="3940175" cy="4724400"/>
          </a:xfrm>
          <a:prstGeom prst="rect">
            <a:avLst/>
          </a:prstGeom>
          <a:noFill/>
        </p:spPr>
      </p:pic>
    </p:spTree>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t>Marilyn 1967</a:t>
            </a:r>
          </a:p>
        </p:txBody>
      </p:sp>
      <p:sp>
        <p:nvSpPr>
          <p:cNvPr id="13315" name="Rectangle 3"/>
          <p:cNvSpPr>
            <a:spLocks noGrp="1" noRot="1" noChangeArrowheads="1"/>
          </p:cNvSpPr>
          <p:nvPr>
            <p:ph type="body" idx="1"/>
          </p:nvPr>
        </p:nvSpPr>
        <p:spPr/>
        <p:txBody>
          <a:bodyPr/>
          <a:lstStyle/>
          <a:p>
            <a:endParaRPr lang="en-US"/>
          </a:p>
        </p:txBody>
      </p:sp>
      <p:pic>
        <p:nvPicPr>
          <p:cNvPr id="13317" name="Picture 5" descr="turquoise-marilyn-62"/>
          <p:cNvPicPr>
            <a:picLocks noChangeAspect="1" noChangeArrowheads="1"/>
          </p:cNvPicPr>
          <p:nvPr/>
        </p:nvPicPr>
        <p:blipFill>
          <a:blip r:embed="rId2" cstate="print"/>
          <a:srcRect/>
          <a:stretch>
            <a:fillRect/>
          </a:stretch>
        </p:blipFill>
        <p:spPr bwMode="auto">
          <a:xfrm>
            <a:off x="2057400" y="1752600"/>
            <a:ext cx="5105400" cy="5105400"/>
          </a:xfrm>
          <a:prstGeom prst="rect">
            <a:avLst/>
          </a:prstGeom>
          <a:noFill/>
        </p:spPr>
      </p:pic>
    </p:spTree>
  </p:cSld>
  <p:clrMapOvr>
    <a:masterClrMapping/>
  </p:clrMapOvr>
  <p:transition advTm="1000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909</TotalTime>
  <Words>281</Words>
  <Application>Microsoft Office PowerPoint</Application>
  <PresentationFormat>On-screen Show (4:3)</PresentationFormat>
  <Paragraphs>54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Times New Roman</vt:lpstr>
      <vt:lpstr>Wingdings</vt:lpstr>
      <vt:lpstr>Jokerman</vt:lpstr>
      <vt:lpstr>Glass Layers</vt:lpstr>
      <vt:lpstr>Drill: 9/26/2013 After reading the definition, explain why this image would classified under Formalism.  Formalism: A theory of art which places emphasis on design qualities.  According to this theory, the most important thing about the work is the effective organization of the elements of art and use of the principles of design.  </vt:lpstr>
      <vt:lpstr>Art Elements</vt:lpstr>
      <vt:lpstr>Aesthetic Theories of Art</vt:lpstr>
      <vt:lpstr>Aesthetic Theories of Art</vt:lpstr>
      <vt:lpstr>Aesthetic Theories of Art</vt:lpstr>
      <vt:lpstr>Aesthetic Theories of Art</vt:lpstr>
      <vt:lpstr>Functionalism</vt:lpstr>
      <vt:lpstr>Andy Warhol</vt:lpstr>
      <vt:lpstr>Marilyn 1967</vt:lpstr>
      <vt:lpstr>Slide 10</vt:lpstr>
      <vt:lpstr>Marilyn Monroe’s Lips 1962</vt:lpstr>
      <vt:lpstr>Brillo Boxes 1969</vt:lpstr>
      <vt:lpstr>Elvis</vt:lpstr>
      <vt:lpstr>Slide 14</vt:lpstr>
      <vt:lpstr>National Gallery of Scotland</vt:lpstr>
      <vt:lpstr>Roy Lichtenstein: Pop Art </vt:lpstr>
      <vt:lpstr>Slide 17</vt:lpstr>
      <vt:lpstr>Slide 18</vt:lpstr>
      <vt:lpstr>Slide 19</vt:lpstr>
      <vt:lpstr>Slide 20</vt:lpstr>
      <vt:lpstr>Keith Haring : Pop Art</vt:lpstr>
      <vt:lpstr>Slide 22</vt:lpstr>
      <vt:lpstr>Slide 23</vt:lpstr>
      <vt:lpstr>Slide 24</vt:lpstr>
      <vt:lpstr>Slide 25</vt:lpstr>
    </vt:vector>
  </TitlesOfParts>
  <Company>BCPS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Drill: Describe this image using the words; color, harmony, balance, variety, &amp; contour line.</dc:title>
  <dc:creator>BCPS</dc:creator>
  <cp:lastModifiedBy>Samantha Beck</cp:lastModifiedBy>
  <cp:revision>24</cp:revision>
  <dcterms:created xsi:type="dcterms:W3CDTF">2007-12-13T02:31:11Z</dcterms:created>
  <dcterms:modified xsi:type="dcterms:W3CDTF">2013-09-26T20:16:13Z</dcterms:modified>
</cp:coreProperties>
</file>