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3E8515-7045-4668-A3CF-2C8479176F6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E8515-7045-4668-A3CF-2C8479176F6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E8515-7045-4668-A3CF-2C8479176F6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3E8515-7045-4668-A3CF-2C8479176F6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3E8515-7045-4668-A3CF-2C8479176F67}"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3E8515-7045-4668-A3CF-2C8479176F67}"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E8515-7045-4668-A3CF-2C8479176F67}"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3E8515-7045-4668-A3CF-2C8479176F67}"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E8515-7045-4668-A3CF-2C8479176F67}"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E8515-7045-4668-A3CF-2C8479176F67}"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E8515-7045-4668-A3CF-2C8479176F67}"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5DB0-BC03-48F6-95C8-638023C840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2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E8515-7045-4668-A3CF-2C8479176F67}" type="datetimeFigureOut">
              <a:rPr lang="en-US" smtClean="0"/>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C5DB0-BC03-48F6-95C8-638023C840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t>Sequential Art</a:t>
            </a:r>
            <a:endParaRPr lang="en-US" sz="6000" b="1"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Sequential Art?</a:t>
            </a:r>
            <a:endParaRPr lang="en-US" dirty="0"/>
          </a:p>
        </p:txBody>
      </p:sp>
      <p:sp>
        <p:nvSpPr>
          <p:cNvPr id="3" name="Content Placeholder 2"/>
          <p:cNvSpPr>
            <a:spLocks noGrp="1"/>
          </p:cNvSpPr>
          <p:nvPr>
            <p:ph idx="1"/>
          </p:nvPr>
        </p:nvSpPr>
        <p:spPr/>
        <p:txBody>
          <a:bodyPr/>
          <a:lstStyle/>
          <a:p>
            <a:pPr>
              <a:buNone/>
            </a:pPr>
            <a:r>
              <a:rPr lang="en-US" dirty="0" smtClean="0"/>
              <a:t>Sequential art is images used in sequence of each other for graphic storytelling or to convey information. </a:t>
            </a:r>
          </a:p>
          <a:p>
            <a:pPr>
              <a:buNone/>
            </a:pPr>
            <a:endParaRPr lang="en-US" dirty="0"/>
          </a:p>
          <a:p>
            <a:pPr>
              <a:buNone/>
            </a:pPr>
            <a:r>
              <a:rPr lang="en-US" dirty="0" smtClean="0"/>
              <a:t>A very popular form of this type of art is Comic Books.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Art in History</a:t>
            </a:r>
            <a:endParaRPr lang="en-US" dirty="0"/>
          </a:p>
        </p:txBody>
      </p:sp>
      <p:sp>
        <p:nvSpPr>
          <p:cNvPr id="3" name="Content Placeholder 2"/>
          <p:cNvSpPr>
            <a:spLocks noGrp="1"/>
          </p:cNvSpPr>
          <p:nvPr>
            <p:ph idx="1"/>
          </p:nvPr>
        </p:nvSpPr>
        <p:spPr/>
        <p:txBody>
          <a:bodyPr/>
          <a:lstStyle/>
          <a:p>
            <a:pPr>
              <a:buNone/>
            </a:pPr>
            <a:r>
              <a:rPr lang="en-US" dirty="0" smtClean="0"/>
              <a:t>Sequential Art is embedded in many cultures and throughout history. Some of the first people to use Sequential Art were the Egyptians with their Hieroglyphs, as well as the Greeks and Mayan cultures.</a:t>
            </a:r>
          </a:p>
          <a:p>
            <a:pPr>
              <a:buNone/>
            </a:pPr>
            <a:r>
              <a:rPr lang="en-US" dirty="0" smtClean="0"/>
              <a:t> In fact, Sequential art is one of the most basic ways for different language speakers to communicate with each other.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19466" y="0"/>
            <a:ext cx="1724534" cy="683605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Trajan’s Column</a:t>
            </a:r>
            <a:endParaRPr lang="en-US" dirty="0"/>
          </a:p>
        </p:txBody>
      </p:sp>
      <p:sp>
        <p:nvSpPr>
          <p:cNvPr id="3" name="Content Placeholder 2"/>
          <p:cNvSpPr>
            <a:spLocks noGrp="1"/>
          </p:cNvSpPr>
          <p:nvPr>
            <p:ph idx="1"/>
          </p:nvPr>
        </p:nvSpPr>
        <p:spPr>
          <a:xfrm>
            <a:off x="381000" y="1219200"/>
            <a:ext cx="6858000" cy="4525963"/>
          </a:xfrm>
        </p:spPr>
        <p:txBody>
          <a:bodyPr>
            <a:normAutofit fontScale="70000" lnSpcReduction="20000"/>
          </a:bodyPr>
          <a:lstStyle/>
          <a:p>
            <a:pPr>
              <a:buNone/>
            </a:pPr>
            <a:r>
              <a:rPr lang="en-US" dirty="0" smtClean="0"/>
              <a:t>Trajan's Column (Italian: Colonna </a:t>
            </a:r>
            <a:r>
              <a:rPr lang="en-US" dirty="0" err="1" smtClean="0"/>
              <a:t>Traiana</a:t>
            </a:r>
            <a:r>
              <a:rPr lang="en-US" dirty="0" smtClean="0"/>
              <a:t>) is a Roman triumphal column in Rome, Italy, that commemorates Roman emperor Trajan's victory in the </a:t>
            </a:r>
            <a:r>
              <a:rPr lang="en-US" dirty="0" err="1" smtClean="0"/>
              <a:t>Dacian</a:t>
            </a:r>
            <a:r>
              <a:rPr lang="en-US" dirty="0" smtClean="0"/>
              <a:t> Wars. </a:t>
            </a:r>
          </a:p>
          <a:p>
            <a:pPr>
              <a:buNone/>
            </a:pPr>
            <a:r>
              <a:rPr lang="en-US" dirty="0" smtClean="0"/>
              <a:t>It is a continual story that starts up around the tower from base to capital, with the narrative band expanding from about 3 feet at the base of the column to 4 feet at the top, allowing for easier viewing of the frieze. The relief portrays Trajan's two victorious military campaigns against the </a:t>
            </a:r>
            <a:r>
              <a:rPr lang="en-US" dirty="0" err="1" smtClean="0"/>
              <a:t>Dacians</a:t>
            </a:r>
            <a:r>
              <a:rPr lang="en-US" dirty="0" smtClean="0"/>
              <a:t>; the lower half illustrating the first, and the top half illustrating the second.</a:t>
            </a:r>
          </a:p>
          <a:p>
            <a:pPr>
              <a:buNone/>
            </a:pPr>
            <a:r>
              <a:rPr lang="en-US" dirty="0" smtClean="0"/>
              <a:t>The two sections are separated by a personification of Victory writing on a shield flanked on either side by Trophies. Otherwise, the scenes on the frieze unfold continuously and in tipped-up perspective. It was built in 113 AD.</a:t>
            </a:r>
          </a:p>
          <a:p>
            <a:pPr>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828800" y="24384"/>
            <a:ext cx="5105400" cy="68157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Bayeux </a:t>
            </a:r>
            <a:endParaRPr lang="en-US" dirty="0"/>
          </a:p>
        </p:txBody>
      </p:sp>
      <p:sp>
        <p:nvSpPr>
          <p:cNvPr id="3" name="Content Placeholder 2"/>
          <p:cNvSpPr>
            <a:spLocks noGrp="1"/>
          </p:cNvSpPr>
          <p:nvPr>
            <p:ph idx="1"/>
          </p:nvPr>
        </p:nvSpPr>
        <p:spPr/>
        <p:txBody>
          <a:bodyPr/>
          <a:lstStyle/>
          <a:p>
            <a:pPr>
              <a:buNone/>
            </a:pPr>
            <a:r>
              <a:rPr lang="en-US" dirty="0" smtClean="0"/>
              <a:t>The Bayeux </a:t>
            </a:r>
            <a:r>
              <a:rPr lang="en-US" dirty="0" smtClean="0"/>
              <a:t>Tapestry </a:t>
            </a:r>
            <a:r>
              <a:rPr lang="en-US" dirty="0" smtClean="0"/>
              <a:t>is an embroidered cloth—not an actual </a:t>
            </a:r>
            <a:r>
              <a:rPr lang="en-US" dirty="0" smtClean="0"/>
              <a:t>tapestry—nearly 230</a:t>
            </a:r>
            <a:r>
              <a:rPr lang="en-US" dirty="0" smtClean="0"/>
              <a:t> </a:t>
            </a:r>
            <a:r>
              <a:rPr lang="en-US" dirty="0" smtClean="0"/>
              <a:t>ft </a:t>
            </a:r>
            <a:r>
              <a:rPr lang="en-US" dirty="0" smtClean="0"/>
              <a:t>long, which depicts the events leading up to the Norman conquest of England concerning William, Duke of Normandy, and Harold, Earl of </a:t>
            </a:r>
            <a:r>
              <a:rPr lang="en-US" dirty="0" err="1" smtClean="0"/>
              <a:t>Wessex</a:t>
            </a:r>
            <a:r>
              <a:rPr lang="en-US" dirty="0" smtClean="0"/>
              <a:t>, later King of England, and culminating in the Battle of Hastings</a:t>
            </a:r>
            <a:r>
              <a:rPr lang="en-US" dirty="0" smtClean="0"/>
              <a:t>. It was constructed in the 1070’s. </a:t>
            </a:r>
            <a:endParaRPr lang="en-US" dirty="0"/>
          </a:p>
        </p:txBody>
      </p:sp>
      <p:pic>
        <p:nvPicPr>
          <p:cNvPr id="1029" name="Picture 5" descr="File:Bayeux Tapestry 32-33 comet Halley Harold.jpg"/>
          <p:cNvPicPr>
            <a:picLocks noChangeAspect="1" noChangeArrowheads="1"/>
          </p:cNvPicPr>
          <p:nvPr/>
        </p:nvPicPr>
        <p:blipFill>
          <a:blip r:embed="rId2" cstate="print"/>
          <a:srcRect/>
          <a:stretch>
            <a:fillRect/>
          </a:stretch>
        </p:blipFill>
        <p:spPr bwMode="auto">
          <a:xfrm>
            <a:off x="304207" y="152400"/>
            <a:ext cx="8687393" cy="5581650"/>
          </a:xfrm>
          <a:prstGeom prst="rect">
            <a:avLst/>
          </a:prstGeom>
          <a:noFill/>
        </p:spPr>
      </p:pic>
      <p:sp>
        <p:nvSpPr>
          <p:cNvPr id="7" name="TextBox 6"/>
          <p:cNvSpPr txBox="1"/>
          <p:nvPr/>
        </p:nvSpPr>
        <p:spPr>
          <a:xfrm>
            <a:off x="685800" y="5867400"/>
            <a:ext cx="8001000" cy="646331"/>
          </a:xfrm>
          <a:prstGeom prst="rect">
            <a:avLst/>
          </a:prstGeom>
          <a:noFill/>
        </p:spPr>
        <p:txBody>
          <a:bodyPr wrap="square" rtlCol="0">
            <a:spAutoFit/>
          </a:bodyPr>
          <a:lstStyle/>
          <a:p>
            <a:r>
              <a:rPr lang="en-US" dirty="0" smtClean="0"/>
              <a:t>Halley's Comet (legend above: </a:t>
            </a:r>
            <a:r>
              <a:rPr lang="en-US" i="1" dirty="0" err="1" smtClean="0"/>
              <a:t>Isti</a:t>
            </a:r>
            <a:r>
              <a:rPr lang="en-US" i="1" dirty="0" smtClean="0"/>
              <a:t> Mirant Stella</a:t>
            </a:r>
            <a:r>
              <a:rPr lang="en-US" dirty="0" smtClean="0"/>
              <a:t>, "These (men) wonder at a star") and Harold at Westminster.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800" decel="100000"/>
                                        <p:tgtEl>
                                          <p:spTgt spid="1029"/>
                                        </p:tgtEl>
                                      </p:cBhvr>
                                    </p:animEffect>
                                    <p:anim calcmode="lin" valueType="num">
                                      <p:cBhvr>
                                        <p:cTn id="8" dur="800" decel="100000" fill="hold"/>
                                        <p:tgtEl>
                                          <p:spTgt spid="1029"/>
                                        </p:tgtEl>
                                        <p:attrNameLst>
                                          <p:attrName>style.rotation</p:attrName>
                                        </p:attrNameLst>
                                      </p:cBhvr>
                                      <p:tavLst>
                                        <p:tav tm="0">
                                          <p:val>
                                            <p:fltVal val="-90"/>
                                          </p:val>
                                        </p:tav>
                                        <p:tav tm="100000">
                                          <p:val>
                                            <p:fltVal val="0"/>
                                          </p:val>
                                        </p:tav>
                                      </p:tavLst>
                                    </p:anim>
                                    <p:anim calcmode="lin" valueType="num">
                                      <p:cBhvr>
                                        <p:cTn id="9" dur="800" decel="100000" fill="hold"/>
                                        <p:tgtEl>
                                          <p:spTgt spid="1029"/>
                                        </p:tgtEl>
                                        <p:attrNameLst>
                                          <p:attrName>ppt_x</p:attrName>
                                        </p:attrNameLst>
                                      </p:cBhvr>
                                      <p:tavLst>
                                        <p:tav tm="0">
                                          <p:val>
                                            <p:strVal val="#ppt_x+0.4"/>
                                          </p:val>
                                        </p:tav>
                                        <p:tav tm="100000">
                                          <p:val>
                                            <p:strVal val="#ppt_x-0.05"/>
                                          </p:val>
                                        </p:tav>
                                      </p:tavLst>
                                    </p:anim>
                                    <p:anim calcmode="lin" valueType="num">
                                      <p:cBhvr>
                                        <p:cTn id="10" dur="800" decel="100000" fill="hold"/>
                                        <p:tgtEl>
                                          <p:spTgt spid="10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Day Sequential Art- Comics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Comics is a visual medium used to express ideas via images, often combined with text or visual information. Comics frequently takes the form of juxtaposed sequences of panels of images. Often textual devices such as speech balloons, captions, and sound effects ("onomatopoeia") indicate dialogue, narration, or other information</a:t>
            </a:r>
            <a:r>
              <a:rPr lang="en-US" dirty="0" smtClean="0"/>
              <a:t>..</a:t>
            </a:r>
            <a:endParaRPr lang="en-US" dirty="0" smtClean="0"/>
          </a:p>
          <a:p>
            <a:pPr>
              <a:buNone/>
            </a:pPr>
            <a:r>
              <a:rPr lang="en-US" dirty="0" smtClean="0"/>
              <a:t>The history of comics has followed </a:t>
            </a:r>
            <a:r>
              <a:rPr lang="en-US" dirty="0" smtClean="0"/>
              <a:t>divided </a:t>
            </a:r>
            <a:r>
              <a:rPr lang="en-US" dirty="0" smtClean="0"/>
              <a:t>paths in different cultures. Scholars </a:t>
            </a:r>
            <a:r>
              <a:rPr lang="en-US" dirty="0" smtClean="0"/>
              <a:t>have positioned it as </a:t>
            </a:r>
            <a:r>
              <a:rPr lang="en-US" dirty="0" smtClean="0"/>
              <a:t>far back as the Lascaux cave paintings. By the mid-20th century, comics flourished particularly in the US, western Europe (particularly France and Belgium), and </a:t>
            </a:r>
            <a:r>
              <a:rPr lang="en-US" dirty="0" smtClean="0"/>
              <a:t>Japan. </a:t>
            </a:r>
          </a:p>
          <a:p>
            <a:pPr>
              <a:buNone/>
            </a:pPr>
            <a:r>
              <a:rPr lang="en-US" dirty="0" smtClean="0"/>
              <a:t>American </a:t>
            </a:r>
            <a:r>
              <a:rPr lang="en-US" dirty="0" smtClean="0"/>
              <a:t>comics emerged as a mass medium in the early 20th century with the advent of newspaper comic strips; magazine-style comic books followed in the 1930s. Japanese comics and cartooning ("</a:t>
            </a:r>
            <a:r>
              <a:rPr lang="en-US" dirty="0" err="1" smtClean="0"/>
              <a:t>manga</a:t>
            </a:r>
            <a:r>
              <a:rPr lang="en-US" dirty="0" smtClean="0"/>
              <a:t>") traces its history to the 13th century. Modern comic strips emerged in Japan in the early 20th-century in imitation of Western strips, and by the 1930s comics magazines and book collections became common. The post-World War II era saw the popularity of cartoonists such as Osamu </a:t>
            </a:r>
            <a:r>
              <a:rPr lang="en-US" dirty="0" err="1" smtClean="0"/>
              <a:t>Tezuka</a:t>
            </a:r>
            <a:r>
              <a:rPr lang="en-US" dirty="0" smtClean="0"/>
              <a:t> lead to rapid expansion of the popularity of comics in Japan.</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Novels</a:t>
            </a:r>
            <a:endParaRPr lang="en-US" dirty="0"/>
          </a:p>
        </p:txBody>
      </p:sp>
      <p:sp>
        <p:nvSpPr>
          <p:cNvPr id="3" name="Content Placeholder 2"/>
          <p:cNvSpPr>
            <a:spLocks noGrp="1"/>
          </p:cNvSpPr>
          <p:nvPr>
            <p:ph idx="1"/>
          </p:nvPr>
        </p:nvSpPr>
        <p:spPr/>
        <p:txBody>
          <a:bodyPr/>
          <a:lstStyle/>
          <a:p>
            <a:pPr>
              <a:buNone/>
            </a:pPr>
            <a:r>
              <a:rPr lang="en-US" dirty="0" smtClean="0"/>
              <a:t>Graphic novels have emerged as an extension of comic strips taking after the Japanese </a:t>
            </a:r>
            <a:r>
              <a:rPr lang="en-US" dirty="0" err="1" smtClean="0"/>
              <a:t>Manga</a:t>
            </a:r>
            <a:r>
              <a:rPr lang="en-US" dirty="0" smtClean="0"/>
              <a:t> style of comics. They are full length novels filled with pictures as well as words for people to read. You can find some in your library at school.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220201"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SCAD</a:t>
            </a:r>
            <a:endParaRPr lang="en-US" dirty="0"/>
          </a:p>
        </p:txBody>
      </p:sp>
      <p:sp>
        <p:nvSpPr>
          <p:cNvPr id="3" name="Content Placeholder 2"/>
          <p:cNvSpPr>
            <a:spLocks noGrp="1"/>
          </p:cNvSpPr>
          <p:nvPr>
            <p:ph idx="1"/>
          </p:nvPr>
        </p:nvSpPr>
        <p:spPr>
          <a:xfrm>
            <a:off x="7696200" y="685800"/>
            <a:ext cx="1447800" cy="6172200"/>
          </a:xfrm>
        </p:spPr>
        <p:txBody>
          <a:bodyPr>
            <a:normAutofit fontScale="55000" lnSpcReduction="20000"/>
          </a:bodyPr>
          <a:lstStyle/>
          <a:p>
            <a:pPr>
              <a:buNone/>
            </a:pPr>
            <a:r>
              <a:rPr lang="en-US" dirty="0" smtClean="0"/>
              <a:t>Savannah College of Art and Design is one of the only colleges in the United States that you can study Sequential Art and learn how to be a comic book artist as a degree.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576</Words>
  <Application>Microsoft Office PowerPoint</Application>
  <PresentationFormat>On-screen Show (4:3)</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Sequential Art</vt:lpstr>
      <vt:lpstr>What is Sequential Art?</vt:lpstr>
      <vt:lpstr>Sequential Art in History</vt:lpstr>
      <vt:lpstr>Trajan’s Column</vt:lpstr>
      <vt:lpstr>Bayeux </vt:lpstr>
      <vt:lpstr>Present Day Sequential Art- Comics</vt:lpstr>
      <vt:lpstr>Graphic Novels</vt:lpstr>
      <vt:lpstr>SCAD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Sequential Art</dc:title>
  <dc:creator>Samantha Beck</dc:creator>
  <cp:lastModifiedBy>Sam's Laptop</cp:lastModifiedBy>
  <cp:revision>6</cp:revision>
  <dcterms:created xsi:type="dcterms:W3CDTF">2014-01-15T22:00:55Z</dcterms:created>
  <dcterms:modified xsi:type="dcterms:W3CDTF">2014-01-16T00:35:49Z</dcterms:modified>
</cp:coreProperties>
</file>