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07E748-1C19-4C77-A757-05423FF921D9}"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7E748-1C19-4C77-A757-05423FF921D9}"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7E748-1C19-4C77-A757-05423FF921D9}"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7E748-1C19-4C77-A757-05423FF921D9}"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07E748-1C19-4C77-A757-05423FF921D9}"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07E748-1C19-4C77-A757-05423FF921D9}"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07E748-1C19-4C77-A757-05423FF921D9}" type="datetimeFigureOut">
              <a:rPr lang="en-US" smtClean="0"/>
              <a:t>10/6/2013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07E748-1C19-4C77-A757-05423FF921D9}" type="datetimeFigureOut">
              <a:rPr lang="en-US" smtClean="0"/>
              <a:t>10/6/2013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7E748-1C19-4C77-A757-05423FF921D9}" type="datetimeFigureOut">
              <a:rPr lang="en-US" smtClean="0"/>
              <a:t>10/6/2013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7E748-1C19-4C77-A757-05423FF921D9}"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7E748-1C19-4C77-A757-05423FF921D9}"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E7309-2168-43E5-A1C2-E001EB8D5B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7E748-1C19-4C77-A757-05423FF921D9}" type="datetimeFigureOut">
              <a:rPr lang="en-US" smtClean="0"/>
              <a:t>10/6/2013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E7309-2168-43E5-A1C2-E001EB8D5B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Users\Sam's%20Laptop\Desktop\Chuck%20Close%20on%20Sunday%20AM.wm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file:///C:\Users\Sam's%20Laptop\Desktop\Chuck%20Close%20explains%20why%20he%20follows%20a%20grid.wm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guestofaguest.com/wp-content/uploads/2012/05/chuck-close-1997.jpg"/>
          <p:cNvPicPr>
            <a:picLocks noChangeAspect="1" noChangeArrowheads="1"/>
          </p:cNvPicPr>
          <p:nvPr/>
        </p:nvPicPr>
        <p:blipFill>
          <a:blip r:embed="rId2" cstate="print"/>
          <a:srcRect/>
          <a:stretch>
            <a:fillRect/>
          </a:stretch>
        </p:blipFill>
        <p:spPr bwMode="auto">
          <a:xfrm>
            <a:off x="1828800" y="0"/>
            <a:ext cx="5715000" cy="6894772"/>
          </a:xfrm>
          <a:prstGeom prst="rect">
            <a:avLst/>
          </a:prstGeom>
          <a:noFill/>
        </p:spPr>
      </p:pic>
      <p:sp>
        <p:nvSpPr>
          <p:cNvPr id="2" name="Title 1"/>
          <p:cNvSpPr>
            <a:spLocks noGrp="1"/>
          </p:cNvSpPr>
          <p:nvPr>
            <p:ph type="ctrTitle"/>
          </p:nvPr>
        </p:nvSpPr>
        <p:spPr>
          <a:xfrm>
            <a:off x="609600" y="0"/>
            <a:ext cx="7772400" cy="1470025"/>
          </a:xfrm>
        </p:spPr>
        <p:txBody>
          <a:bodyPr/>
          <a:lstStyle/>
          <a:p>
            <a:r>
              <a:rPr lang="en-US" dirty="0" smtClean="0">
                <a:solidFill>
                  <a:schemeClr val="bg1"/>
                </a:solidFill>
              </a:rPr>
              <a:t>Chuck Close</a:t>
            </a:r>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sz="2400" dirty="0" smtClean="0">
                <a:solidFill>
                  <a:schemeClr val="bg1"/>
                </a:solidFill>
              </a:rPr>
              <a:t>	Charles Thomas "Chuck" Close (born July 5, 1940) is an American painter and photographer who achieved fame as a photorealist, through his massive-scale portraits. Though a catastrophic spinal artery collapse in 1988 left him severely paralyzed, he has continued to paint and produce work that remains sought after by museums and collectors. Close currently lives and works on the south shore of Long Island, New York.</a:t>
            </a:r>
          </a:p>
          <a:p>
            <a:pPr>
              <a:buNone/>
            </a:pPr>
            <a:r>
              <a:rPr lang="en-US" sz="2400" dirty="0">
                <a:solidFill>
                  <a:schemeClr val="bg1"/>
                </a:solidFill>
              </a:rPr>
              <a:t>	</a:t>
            </a:r>
            <a:endParaRPr lang="en-US" sz="2400" dirty="0" smtClean="0">
              <a:solidFill>
                <a:schemeClr val="bg1"/>
              </a:solidFill>
            </a:endParaRPr>
          </a:p>
          <a:p>
            <a:pPr>
              <a:buNone/>
            </a:pPr>
            <a:r>
              <a:rPr lang="en-US" sz="2400" dirty="0">
                <a:solidFill>
                  <a:schemeClr val="bg1"/>
                </a:solidFill>
              </a:rPr>
              <a:t>	</a:t>
            </a:r>
            <a:r>
              <a:rPr lang="en-US" sz="2400" dirty="0" smtClean="0">
                <a:solidFill>
                  <a:schemeClr val="bg1"/>
                </a:solidFill>
              </a:rPr>
              <a:t>Before his accident his main work was </a:t>
            </a:r>
            <a:r>
              <a:rPr lang="en-US" sz="2400" i="1" dirty="0" smtClean="0">
                <a:solidFill>
                  <a:schemeClr val="bg1"/>
                </a:solidFill>
              </a:rPr>
              <a:t>photorealism </a:t>
            </a:r>
            <a:r>
              <a:rPr lang="en-US" sz="2400" dirty="0" smtClean="0">
                <a:solidFill>
                  <a:schemeClr val="bg1"/>
                </a:solidFill>
              </a:rPr>
              <a:t>or </a:t>
            </a:r>
            <a:r>
              <a:rPr lang="en-US" sz="2400" i="1" dirty="0" smtClean="0">
                <a:solidFill>
                  <a:schemeClr val="bg1"/>
                </a:solidFill>
              </a:rPr>
              <a:t>hyperrealism</a:t>
            </a:r>
            <a:r>
              <a:rPr lang="en-US" sz="2400" dirty="0" smtClean="0">
                <a:solidFill>
                  <a:schemeClr val="bg1"/>
                </a:solidFill>
              </a:rPr>
              <a:t> portraits of friends. After his accident he started painting with a paintbrush strapped to his hand because he was unable to hold it on his own.  His work became much more abstract.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1828800"/>
          </a:xfrm>
        </p:spPr>
        <p:txBody>
          <a:bodyPr/>
          <a:lstStyle/>
          <a:p>
            <a:pPr>
              <a:buNone/>
            </a:pPr>
            <a:r>
              <a:rPr lang="en-US" dirty="0" smtClean="0">
                <a:solidFill>
                  <a:schemeClr val="bg1"/>
                </a:solidFill>
              </a:rPr>
              <a:t>Photorealism before accident: </a:t>
            </a:r>
            <a:endParaRPr lang="en-US" dirty="0">
              <a:solidFill>
                <a:schemeClr val="bg1"/>
              </a:solidFill>
            </a:endParaRPr>
          </a:p>
        </p:txBody>
      </p:sp>
      <p:pic>
        <p:nvPicPr>
          <p:cNvPr id="4098" name="Picture 2" descr="http://jmstevens.files.wordpress.com/2011/06/leslie.jpg"/>
          <p:cNvPicPr>
            <a:picLocks noChangeAspect="1" noChangeArrowheads="1"/>
          </p:cNvPicPr>
          <p:nvPr/>
        </p:nvPicPr>
        <p:blipFill>
          <a:blip r:embed="rId2" cstate="print"/>
          <a:srcRect/>
          <a:stretch>
            <a:fillRect/>
          </a:stretch>
        </p:blipFill>
        <p:spPr bwMode="auto">
          <a:xfrm>
            <a:off x="228600" y="685800"/>
            <a:ext cx="4048125" cy="5029201"/>
          </a:xfrm>
          <a:prstGeom prst="rect">
            <a:avLst/>
          </a:prstGeom>
          <a:noFill/>
        </p:spPr>
      </p:pic>
      <p:pic>
        <p:nvPicPr>
          <p:cNvPr id="4100" name="Picture 4" descr="http://portraitapparel.files.wordpress.com/2011/12/cc-painting-7.jpg"/>
          <p:cNvPicPr>
            <a:picLocks noChangeAspect="1" noChangeArrowheads="1"/>
          </p:cNvPicPr>
          <p:nvPr/>
        </p:nvPicPr>
        <p:blipFill>
          <a:blip r:embed="rId3" cstate="print"/>
          <a:srcRect/>
          <a:stretch>
            <a:fillRect/>
          </a:stretch>
        </p:blipFill>
        <p:spPr bwMode="auto">
          <a:xfrm>
            <a:off x="4876800" y="685800"/>
            <a:ext cx="3905250" cy="5029201"/>
          </a:xfrm>
          <a:prstGeom prst="rect">
            <a:avLst/>
          </a:prstGeom>
          <a:noFill/>
        </p:spPr>
      </p:pic>
      <p:sp>
        <p:nvSpPr>
          <p:cNvPr id="6" name="TextBox 5"/>
          <p:cNvSpPr txBox="1"/>
          <p:nvPr/>
        </p:nvSpPr>
        <p:spPr>
          <a:xfrm>
            <a:off x="5562600" y="6150114"/>
            <a:ext cx="3298660" cy="707886"/>
          </a:xfrm>
          <a:prstGeom prst="rect">
            <a:avLst/>
          </a:prstGeom>
          <a:noFill/>
        </p:spPr>
        <p:txBody>
          <a:bodyPr wrap="none" rtlCol="0">
            <a:spAutoFit/>
          </a:bodyPr>
          <a:lstStyle/>
          <a:p>
            <a:r>
              <a:rPr lang="en-US" sz="4000" dirty="0" smtClean="0">
                <a:solidFill>
                  <a:schemeClr val="bg1"/>
                </a:solidFill>
              </a:rPr>
              <a:t>After Accident:</a:t>
            </a:r>
            <a:endParaRPr lang="en-US" sz="4000" dirty="0">
              <a:solidFill>
                <a:schemeClr val="bg1"/>
              </a:solidFill>
            </a:endParaRPr>
          </a:p>
        </p:txBody>
      </p:sp>
      <p:pic>
        <p:nvPicPr>
          <p:cNvPr id="4102" name="Picture 6" descr="http://t0.gstatic.com/images?q=tbn:ANd9GcTZsZKazMCMYeVy-4RQhMwBQj1IGTbeatuWC04N5fBowwRMjaCxTg"/>
          <p:cNvPicPr>
            <a:picLocks noChangeAspect="1" noChangeArrowheads="1"/>
          </p:cNvPicPr>
          <p:nvPr/>
        </p:nvPicPr>
        <p:blipFill>
          <a:blip r:embed="rId4" cstate="print"/>
          <a:srcRect/>
          <a:stretch>
            <a:fillRect/>
          </a:stretch>
        </p:blipFill>
        <p:spPr bwMode="auto">
          <a:xfrm>
            <a:off x="304800" y="685800"/>
            <a:ext cx="3933825" cy="5029201"/>
          </a:xfrm>
          <a:prstGeom prst="rect">
            <a:avLst/>
          </a:prstGeom>
          <a:noFill/>
        </p:spPr>
      </p:pic>
      <p:pic>
        <p:nvPicPr>
          <p:cNvPr id="4104" name="Picture 8" descr="http://photos1.blogger.com/img/108/968/640/chuck_close-lucas_2.jpg"/>
          <p:cNvPicPr>
            <a:picLocks noChangeAspect="1" noChangeArrowheads="1"/>
          </p:cNvPicPr>
          <p:nvPr/>
        </p:nvPicPr>
        <p:blipFill>
          <a:blip r:embed="rId5" cstate="print"/>
          <a:srcRect/>
          <a:stretch>
            <a:fillRect/>
          </a:stretch>
        </p:blipFill>
        <p:spPr bwMode="auto">
          <a:xfrm>
            <a:off x="4886325" y="685800"/>
            <a:ext cx="4257675" cy="50292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80">
                                          <p:stCondLst>
                                            <p:cond delay="0"/>
                                          </p:stCondLst>
                                        </p:cTn>
                                        <p:tgtEl>
                                          <p:spTgt spid="4098"/>
                                        </p:tgtEl>
                                      </p:cBhvr>
                                    </p:animEffect>
                                    <p:anim calcmode="lin" valueType="num">
                                      <p:cBhvr>
                                        <p:cTn id="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8"/>
                                        </p:tgtEl>
                                      </p:cBhvr>
                                      <p:to x="100000" y="60000"/>
                                    </p:animScale>
                                    <p:animScale>
                                      <p:cBhvr>
                                        <p:cTn id="14" dur="166" decel="50000">
                                          <p:stCondLst>
                                            <p:cond delay="676"/>
                                          </p:stCondLst>
                                        </p:cTn>
                                        <p:tgtEl>
                                          <p:spTgt spid="4098"/>
                                        </p:tgtEl>
                                      </p:cBhvr>
                                      <p:to x="100000" y="100000"/>
                                    </p:animScale>
                                    <p:animScale>
                                      <p:cBhvr>
                                        <p:cTn id="15" dur="26">
                                          <p:stCondLst>
                                            <p:cond delay="1312"/>
                                          </p:stCondLst>
                                        </p:cTn>
                                        <p:tgtEl>
                                          <p:spTgt spid="4098"/>
                                        </p:tgtEl>
                                      </p:cBhvr>
                                      <p:to x="100000" y="80000"/>
                                    </p:animScale>
                                    <p:animScale>
                                      <p:cBhvr>
                                        <p:cTn id="16" dur="166" decel="50000">
                                          <p:stCondLst>
                                            <p:cond delay="1338"/>
                                          </p:stCondLst>
                                        </p:cTn>
                                        <p:tgtEl>
                                          <p:spTgt spid="4098"/>
                                        </p:tgtEl>
                                      </p:cBhvr>
                                      <p:to x="100000" y="100000"/>
                                    </p:animScale>
                                    <p:animScale>
                                      <p:cBhvr>
                                        <p:cTn id="17" dur="26">
                                          <p:stCondLst>
                                            <p:cond delay="1642"/>
                                          </p:stCondLst>
                                        </p:cTn>
                                        <p:tgtEl>
                                          <p:spTgt spid="4098"/>
                                        </p:tgtEl>
                                      </p:cBhvr>
                                      <p:to x="100000" y="90000"/>
                                    </p:animScale>
                                    <p:animScale>
                                      <p:cBhvr>
                                        <p:cTn id="18" dur="166" decel="50000">
                                          <p:stCondLst>
                                            <p:cond delay="1668"/>
                                          </p:stCondLst>
                                        </p:cTn>
                                        <p:tgtEl>
                                          <p:spTgt spid="4098"/>
                                        </p:tgtEl>
                                      </p:cBhvr>
                                      <p:to x="100000" y="100000"/>
                                    </p:animScale>
                                    <p:animScale>
                                      <p:cBhvr>
                                        <p:cTn id="19" dur="26">
                                          <p:stCondLst>
                                            <p:cond delay="1808"/>
                                          </p:stCondLst>
                                        </p:cTn>
                                        <p:tgtEl>
                                          <p:spTgt spid="4098"/>
                                        </p:tgtEl>
                                      </p:cBhvr>
                                      <p:to x="100000" y="95000"/>
                                    </p:animScale>
                                    <p:animScale>
                                      <p:cBhvr>
                                        <p:cTn id="20" dur="166" decel="50000">
                                          <p:stCondLst>
                                            <p:cond delay="1834"/>
                                          </p:stCondLst>
                                        </p:cTn>
                                        <p:tgtEl>
                                          <p:spTgt spid="4098"/>
                                        </p:tgtEl>
                                      </p:cBhvr>
                                      <p:to x="100000" y="100000"/>
                                    </p:animScale>
                                  </p:childTnLst>
                                </p:cTn>
                              </p:par>
                              <p:par>
                                <p:cTn id="21" presetID="30" presetClass="entr" presetSubtype="0" fill="hold" nodeType="withEffect">
                                  <p:stCondLst>
                                    <p:cond delay="0"/>
                                  </p:stCondLst>
                                  <p:childTnLst>
                                    <p:set>
                                      <p:cBhvr>
                                        <p:cTn id="22" dur="1" fill="hold">
                                          <p:stCondLst>
                                            <p:cond delay="0"/>
                                          </p:stCondLst>
                                        </p:cTn>
                                        <p:tgtEl>
                                          <p:spTgt spid="4100"/>
                                        </p:tgtEl>
                                        <p:attrNameLst>
                                          <p:attrName>style.visibility</p:attrName>
                                        </p:attrNameLst>
                                      </p:cBhvr>
                                      <p:to>
                                        <p:strVal val="visible"/>
                                      </p:to>
                                    </p:set>
                                    <p:animEffect transition="in" filter="fade">
                                      <p:cBhvr>
                                        <p:cTn id="23" dur="800" decel="100000"/>
                                        <p:tgtEl>
                                          <p:spTgt spid="4100"/>
                                        </p:tgtEl>
                                      </p:cBhvr>
                                    </p:animEffect>
                                    <p:anim calcmode="lin" valueType="num">
                                      <p:cBhvr>
                                        <p:cTn id="24" dur="800" decel="100000" fill="hold"/>
                                        <p:tgtEl>
                                          <p:spTgt spid="4100"/>
                                        </p:tgtEl>
                                        <p:attrNameLst>
                                          <p:attrName>style.rotation</p:attrName>
                                        </p:attrNameLst>
                                      </p:cBhvr>
                                      <p:tavLst>
                                        <p:tav tm="0">
                                          <p:val>
                                            <p:fltVal val="-90"/>
                                          </p:val>
                                        </p:tav>
                                        <p:tav tm="100000">
                                          <p:val>
                                            <p:fltVal val="0"/>
                                          </p:val>
                                        </p:tav>
                                      </p:tavLst>
                                    </p:anim>
                                    <p:anim calcmode="lin" valueType="num">
                                      <p:cBhvr>
                                        <p:cTn id="25" dur="800" decel="100000" fill="hold"/>
                                        <p:tgtEl>
                                          <p:spTgt spid="4100"/>
                                        </p:tgtEl>
                                        <p:attrNameLst>
                                          <p:attrName>ppt_x</p:attrName>
                                        </p:attrNameLst>
                                      </p:cBhvr>
                                      <p:tavLst>
                                        <p:tav tm="0">
                                          <p:val>
                                            <p:strVal val="#ppt_x+0.4"/>
                                          </p:val>
                                        </p:tav>
                                        <p:tav tm="100000">
                                          <p:val>
                                            <p:strVal val="#ppt_x-0.05"/>
                                          </p:val>
                                        </p:tav>
                                      </p:tavLst>
                                    </p:anim>
                                    <p:anim calcmode="lin" valueType="num">
                                      <p:cBhvr>
                                        <p:cTn id="26" dur="800" decel="100000" fill="hold"/>
                                        <p:tgtEl>
                                          <p:spTgt spid="4100"/>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100"/>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100"/>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8" presetClass="entr" presetSubtype="0" accel="5000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6"/>
                                        </p:tgtEl>
                                        <p:attrNameLst>
                                          <p:attrName>ppt_y</p:attrName>
                                        </p:attrNameLst>
                                      </p:cBhvr>
                                      <p:tavLst>
                                        <p:tav tm="0">
                                          <p:val>
                                            <p:strVal val="#ppt_y"/>
                                          </p:val>
                                        </p:tav>
                                        <p:tav tm="100000">
                                          <p:val>
                                            <p:strVal val="#ppt_y"/>
                                          </p:val>
                                        </p:tav>
                                      </p:tavLst>
                                    </p:anim>
                                    <p:animEffect transition="in" filter="fade">
                                      <p:cBhvr>
                                        <p:cTn id="36" dur="1000"/>
                                        <p:tgtEl>
                                          <p:spTgt spid="6"/>
                                        </p:tgtEl>
                                      </p:cBhvr>
                                    </p:animEffect>
                                  </p:childTnLst>
                                </p:cTn>
                              </p:par>
                            </p:childTnLst>
                          </p:cTn>
                        </p:par>
                        <p:par>
                          <p:cTn id="37" fill="hold">
                            <p:stCondLst>
                              <p:cond delay="1000"/>
                            </p:stCondLst>
                            <p:childTnLst>
                              <p:par>
                                <p:cTn id="38" presetID="5" presetClass="entr" presetSubtype="10" fill="hold" nodeType="afterEffect">
                                  <p:stCondLst>
                                    <p:cond delay="0"/>
                                  </p:stCondLst>
                                  <p:childTnLst>
                                    <p:set>
                                      <p:cBhvr>
                                        <p:cTn id="39" dur="1" fill="hold">
                                          <p:stCondLst>
                                            <p:cond delay="0"/>
                                          </p:stCondLst>
                                        </p:cTn>
                                        <p:tgtEl>
                                          <p:spTgt spid="4102"/>
                                        </p:tgtEl>
                                        <p:attrNameLst>
                                          <p:attrName>style.visibility</p:attrName>
                                        </p:attrNameLst>
                                      </p:cBhvr>
                                      <p:to>
                                        <p:strVal val="visible"/>
                                      </p:to>
                                    </p:set>
                                    <p:animEffect transition="in" filter="checkerboard(across)">
                                      <p:cBhvr>
                                        <p:cTn id="40" dur="500"/>
                                        <p:tgtEl>
                                          <p:spTgt spid="4102"/>
                                        </p:tgtEl>
                                      </p:cBhvr>
                                    </p:animEffect>
                                  </p:childTnLst>
                                </p:cTn>
                              </p:par>
                            </p:childTnLst>
                          </p:cTn>
                        </p:par>
                        <p:par>
                          <p:cTn id="41" fill="hold">
                            <p:stCondLst>
                              <p:cond delay="1500"/>
                            </p:stCondLst>
                            <p:childTnLst>
                              <p:par>
                                <p:cTn id="42" presetID="30" presetClass="entr" presetSubtype="0" fill="hold" nodeType="afterEffect">
                                  <p:stCondLst>
                                    <p:cond delay="0"/>
                                  </p:stCondLst>
                                  <p:childTnLst>
                                    <p:set>
                                      <p:cBhvr>
                                        <p:cTn id="43" dur="1" fill="hold">
                                          <p:stCondLst>
                                            <p:cond delay="0"/>
                                          </p:stCondLst>
                                        </p:cTn>
                                        <p:tgtEl>
                                          <p:spTgt spid="4104"/>
                                        </p:tgtEl>
                                        <p:attrNameLst>
                                          <p:attrName>style.visibility</p:attrName>
                                        </p:attrNameLst>
                                      </p:cBhvr>
                                      <p:to>
                                        <p:strVal val="visible"/>
                                      </p:to>
                                    </p:set>
                                    <p:animEffect transition="in" filter="fade">
                                      <p:cBhvr>
                                        <p:cTn id="44" dur="800" decel="100000"/>
                                        <p:tgtEl>
                                          <p:spTgt spid="4104"/>
                                        </p:tgtEl>
                                      </p:cBhvr>
                                    </p:animEffect>
                                    <p:anim calcmode="lin" valueType="num">
                                      <p:cBhvr>
                                        <p:cTn id="45" dur="800" decel="100000" fill="hold"/>
                                        <p:tgtEl>
                                          <p:spTgt spid="4104"/>
                                        </p:tgtEl>
                                        <p:attrNameLst>
                                          <p:attrName>style.rotation</p:attrName>
                                        </p:attrNameLst>
                                      </p:cBhvr>
                                      <p:tavLst>
                                        <p:tav tm="0">
                                          <p:val>
                                            <p:fltVal val="-90"/>
                                          </p:val>
                                        </p:tav>
                                        <p:tav tm="100000">
                                          <p:val>
                                            <p:fltVal val="0"/>
                                          </p:val>
                                        </p:tav>
                                      </p:tavLst>
                                    </p:anim>
                                    <p:anim calcmode="lin" valueType="num">
                                      <p:cBhvr>
                                        <p:cTn id="46" dur="800" decel="100000" fill="hold"/>
                                        <p:tgtEl>
                                          <p:spTgt spid="4104"/>
                                        </p:tgtEl>
                                        <p:attrNameLst>
                                          <p:attrName>ppt_x</p:attrName>
                                        </p:attrNameLst>
                                      </p:cBhvr>
                                      <p:tavLst>
                                        <p:tav tm="0">
                                          <p:val>
                                            <p:strVal val="#ppt_x+0.4"/>
                                          </p:val>
                                        </p:tav>
                                        <p:tav tm="100000">
                                          <p:val>
                                            <p:strVal val="#ppt_x-0.05"/>
                                          </p:val>
                                        </p:tav>
                                      </p:tavLst>
                                    </p:anim>
                                    <p:anim calcmode="lin" valueType="num">
                                      <p:cBhvr>
                                        <p:cTn id="47" dur="800" decel="100000" fill="hold"/>
                                        <p:tgtEl>
                                          <p:spTgt spid="4104"/>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4104"/>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410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huck Close on Sunday AM.wmv">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huck Close explains why he follows a grid.wmv">
            <a:hlinkClick r:id="" action="ppaction://media"/>
          </p:cNvPr>
          <p:cNvPicPr>
            <a:picLocks noGrp="1" noRot="1" noChangeAspect="1"/>
          </p:cNvPicPr>
          <p:nvPr>
            <p:ph idx="1"/>
            <a:videoFile r:link="rId1"/>
          </p:nvPr>
        </p:nvPicPr>
        <p:blipFill>
          <a:blip r:embed="rId3" cstate="print"/>
          <a:stretch>
            <a:fillRect/>
          </a:stretch>
        </p:blipFill>
        <p:spPr>
          <a:xfrm>
            <a:off x="0" y="0"/>
            <a:ext cx="8737601" cy="6553200"/>
          </a:xfrm>
          <a:prstGeom prst="rect">
            <a:avLst/>
          </a:prstGeom>
        </p:spPr>
      </p:pic>
      <p:sp>
        <p:nvSpPr>
          <p:cNvPr id="5" name="TextBox 4"/>
          <p:cNvSpPr txBox="1"/>
          <p:nvPr/>
        </p:nvSpPr>
        <p:spPr>
          <a:xfrm>
            <a:off x="1295400" y="6488668"/>
            <a:ext cx="3090013" cy="369332"/>
          </a:xfrm>
          <a:prstGeom prst="rect">
            <a:avLst/>
          </a:prstGeom>
          <a:noFill/>
        </p:spPr>
        <p:txBody>
          <a:bodyPr wrap="none" rtlCol="0">
            <a:spAutoFit/>
          </a:bodyPr>
          <a:lstStyle/>
          <a:p>
            <a:r>
              <a:rPr lang="en-US" dirty="0" smtClean="0">
                <a:solidFill>
                  <a:schemeClr val="bg1"/>
                </a:solidFill>
              </a:rPr>
              <a:t>Why Chuck Close follows a grid</a:t>
            </a:r>
            <a:endParaRPr lang="en-US" dirty="0">
              <a:solidFill>
                <a:schemeClr val="bg1"/>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solidFill>
                  <a:schemeClr val="bg1"/>
                </a:solidFill>
              </a:rPr>
              <a:t>Thoughts?</a:t>
            </a:r>
          </a:p>
          <a:p>
            <a:r>
              <a:rPr lang="en-US" dirty="0" smtClean="0">
                <a:solidFill>
                  <a:schemeClr val="bg1"/>
                </a:solidFill>
              </a:rPr>
              <a:t>Which type of art do you prefer? </a:t>
            </a:r>
          </a:p>
          <a:p>
            <a:pPr>
              <a:buNone/>
            </a:pPr>
            <a:r>
              <a:rPr lang="en-US" dirty="0" smtClean="0">
                <a:solidFill>
                  <a:schemeClr val="bg1"/>
                </a:solidFill>
              </a:rPr>
              <a:t>Your Turn- </a:t>
            </a:r>
          </a:p>
          <a:p>
            <a:pPr>
              <a:buNone/>
            </a:pPr>
            <a:r>
              <a:rPr lang="en-US" dirty="0" smtClean="0">
                <a:solidFill>
                  <a:schemeClr val="bg1"/>
                </a:solidFill>
              </a:rPr>
              <a:t>Find a picture from either a magazine or a photograph that is at least 6x9 to draw. We can blow it up on a copy machine if needed.</a:t>
            </a:r>
          </a:p>
          <a:p>
            <a:pPr>
              <a:buNone/>
            </a:pPr>
            <a:r>
              <a:rPr lang="en-US" dirty="0" smtClean="0">
                <a:solidFill>
                  <a:schemeClr val="bg1"/>
                </a:solidFill>
              </a:rPr>
              <a:t>You will recreate this picture on a 12x18 paper with pencil and color it with either watercolor or tempera paint.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2" end="2"/>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3" end="3"/>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78</Words>
  <Application>Microsoft Office PowerPoint</Application>
  <PresentationFormat>On-screen Show (4:3)</PresentationFormat>
  <Paragraphs>12</Paragraphs>
  <Slides>6</Slides>
  <Notes>0</Notes>
  <HiddenSlides>0</HiddenSlides>
  <MMClips>2</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Chuck Close</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Chuck Close</dc:title>
  <dc:creator>Sam's Laptop</dc:creator>
  <cp:lastModifiedBy>Sam's Laptop</cp:lastModifiedBy>
  <cp:revision>4</cp:revision>
  <dcterms:created xsi:type="dcterms:W3CDTF">2013-10-07T02:09:28Z</dcterms:created>
  <dcterms:modified xsi:type="dcterms:W3CDTF">2013-10-07T02:46:52Z</dcterms:modified>
</cp:coreProperties>
</file>